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1705" r:id="rId2"/>
    <p:sldId id="9787" r:id="rId3"/>
    <p:sldId id="10176" r:id="rId4"/>
    <p:sldId id="10220" r:id="rId5"/>
    <p:sldId id="10219" r:id="rId6"/>
    <p:sldId id="10221" r:id="rId7"/>
    <p:sldId id="10222" r:id="rId8"/>
    <p:sldId id="10236" r:id="rId9"/>
    <p:sldId id="10223" r:id="rId10"/>
    <p:sldId id="10226" r:id="rId11"/>
    <p:sldId id="10227" r:id="rId12"/>
    <p:sldId id="10229" r:id="rId13"/>
    <p:sldId id="10228" r:id="rId14"/>
    <p:sldId id="10230" r:id="rId15"/>
    <p:sldId id="10231" r:id="rId16"/>
    <p:sldId id="10232" r:id="rId17"/>
    <p:sldId id="10233" r:id="rId18"/>
    <p:sldId id="10234" r:id="rId19"/>
    <p:sldId id="10245" r:id="rId20"/>
    <p:sldId id="10242" r:id="rId21"/>
    <p:sldId id="10243" r:id="rId22"/>
    <p:sldId id="10244" r:id="rId23"/>
    <p:sldId id="10235" r:id="rId24"/>
    <p:sldId id="10237" r:id="rId25"/>
    <p:sldId id="10238" r:id="rId26"/>
    <p:sldId id="10240" r:id="rId27"/>
    <p:sldId id="10246" r:id="rId28"/>
    <p:sldId id="10241" r:id="rId29"/>
    <p:sldId id="10250" r:id="rId30"/>
    <p:sldId id="10239" r:id="rId31"/>
    <p:sldId id="10247" r:id="rId32"/>
    <p:sldId id="10248" r:id="rId33"/>
    <p:sldId id="10252" r:id="rId34"/>
    <p:sldId id="10251" r:id="rId35"/>
    <p:sldId id="10249" r:id="rId36"/>
    <p:sldId id="10253" r:id="rId37"/>
    <p:sldId id="10254" r:id="rId38"/>
    <p:sldId id="10256" r:id="rId39"/>
    <p:sldId id="10257" r:id="rId40"/>
    <p:sldId id="10258" r:id="rId41"/>
    <p:sldId id="10259" r:id="rId42"/>
    <p:sldId id="10260" r:id="rId43"/>
    <p:sldId id="10261" r:id="rId44"/>
    <p:sldId id="10262" r:id="rId45"/>
    <p:sldId id="10263" r:id="rId46"/>
    <p:sldId id="10264" r:id="rId47"/>
    <p:sldId id="10265" r:id="rId48"/>
    <p:sldId id="10276" r:id="rId49"/>
    <p:sldId id="10272" r:id="rId50"/>
    <p:sldId id="10278" r:id="rId51"/>
    <p:sldId id="10266" r:id="rId52"/>
    <p:sldId id="10267" r:id="rId53"/>
    <p:sldId id="10268" r:id="rId54"/>
    <p:sldId id="10269" r:id="rId55"/>
    <p:sldId id="10271" r:id="rId56"/>
    <p:sldId id="10273" r:id="rId57"/>
    <p:sldId id="10274" r:id="rId58"/>
    <p:sldId id="10270" r:id="rId59"/>
    <p:sldId id="10277" r:id="rId60"/>
    <p:sldId id="10146"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大纲" id="{51F64367-1110-4BB6-89CB-1B454EB6740C}">
          <p14:sldIdLst>
            <p14:sldId id="1705"/>
            <p14:sldId id="9787"/>
          </p14:sldIdLst>
        </p14:section>
        <p14:section name="Julia 性能优化：导引" id="{9967B5D3-802C-42AC-8C29-45CC46621DD9}">
          <p14:sldIdLst>
            <p14:sldId id="10176"/>
            <p14:sldId id="10220"/>
            <p14:sldId id="10219"/>
            <p14:sldId id="10221"/>
            <p14:sldId id="10222"/>
          </p14:sldIdLst>
        </p14:section>
        <p14:section name="类型稳定" id="{8F45E219-0658-40BB-873A-2129D1E86AF0}">
          <p14:sldIdLst>
            <p14:sldId id="10236"/>
            <p14:sldId id="10223"/>
            <p14:sldId id="10226"/>
            <p14:sldId id="10227"/>
            <p14:sldId id="10229"/>
            <p14:sldId id="10228"/>
            <p14:sldId id="10230"/>
            <p14:sldId id="10231"/>
            <p14:sldId id="10232"/>
            <p14:sldId id="10233"/>
            <p14:sldId id="10234"/>
            <p14:sldId id="10245"/>
            <p14:sldId id="10242"/>
            <p14:sldId id="10243"/>
            <p14:sldId id="10244"/>
            <p14:sldId id="10235"/>
          </p14:sldIdLst>
        </p14:section>
        <p14:section name="数值类型" id="{C453E8A5-6C59-404B-9AAF-481E5FE96EEA}">
          <p14:sldIdLst>
            <p14:sldId id="10237"/>
            <p14:sldId id="10238"/>
            <p14:sldId id="10240"/>
            <p14:sldId id="10246"/>
            <p14:sldId id="10241"/>
            <p14:sldId id="10250"/>
            <p14:sldId id="10239"/>
            <p14:sldId id="10247"/>
            <p14:sldId id="10248"/>
            <p14:sldId id="10252"/>
            <p14:sldId id="10251"/>
            <p14:sldId id="10249"/>
          </p14:sldIdLst>
        </p14:section>
        <p14:section name="多重派发" id="{E1759C4C-1D12-4705-B339-3B6D78443CDB}">
          <p14:sldIdLst>
            <p14:sldId id="10253"/>
            <p14:sldId id="10254"/>
            <p14:sldId id="10256"/>
            <p14:sldId id="10257"/>
            <p14:sldId id="10258"/>
            <p14:sldId id="10259"/>
          </p14:sldIdLst>
        </p14:section>
        <p14:section name="内存使用" id="{C7D8667C-CED3-2240-8634-71C2D8BCE062}">
          <p14:sldIdLst>
            <p14:sldId id="10260"/>
            <p14:sldId id="10261"/>
            <p14:sldId id="10262"/>
            <p14:sldId id="10263"/>
            <p14:sldId id="10264"/>
            <p14:sldId id="10265"/>
            <p14:sldId id="10276"/>
            <p14:sldId id="10272"/>
            <p14:sldId id="10278"/>
            <p14:sldId id="10266"/>
            <p14:sldId id="10267"/>
            <p14:sldId id="10268"/>
            <p14:sldId id="10269"/>
            <p14:sldId id="10271"/>
            <p14:sldId id="10273"/>
            <p14:sldId id="10274"/>
            <p14:sldId id="10270"/>
            <p14:sldId id="10277"/>
            <p14:sldId id="1014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黛西" initials="王" lastIdx="17" clrIdx="0">
    <p:extLst>
      <p:ext uri="{19B8F6BF-5375-455C-9EA6-DF929625EA0E}">
        <p15:presenceInfo xmlns:p15="http://schemas.microsoft.com/office/powerpoint/2012/main" userId="3d1348e72e420d24" providerId="Windows Live"/>
      </p:ext>
    </p:extLst>
  </p:cmAuthor>
  <p:cmAuthor id="2" name="chenzq@tongyuan.cc" initials="c" lastIdx="17" clrIdx="1">
    <p:extLst>
      <p:ext uri="{19B8F6BF-5375-455C-9EA6-DF929625EA0E}">
        <p15:presenceInfo xmlns:p15="http://schemas.microsoft.com/office/powerpoint/2012/main" userId="e775095f5638cbfb" providerId="Windows Live"/>
      </p:ext>
    </p:extLst>
  </p:cmAuthor>
  <p:cmAuthor id="3" name="zhang hehua" initials="zh" lastIdx="10" clrIdx="2">
    <p:extLst>
      <p:ext uri="{19B8F6BF-5375-455C-9EA6-DF929625EA0E}">
        <p15:presenceInfo xmlns:p15="http://schemas.microsoft.com/office/powerpoint/2012/main" userId="5f1c4e2f2e0d56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BDD7EE"/>
    <a:srgbClr val="FF6600"/>
    <a:srgbClr val="FF0000"/>
    <a:srgbClr val="0432FF"/>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7CEEF1-0D1B-4A62-9DC1-374A3D8966A2}" v="251" dt="2023-08-19T14:30:30.82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2" autoAdjust="0"/>
    <p:restoredTop sz="95519" autoAdjust="0"/>
  </p:normalViewPr>
  <p:slideViewPr>
    <p:cSldViewPr snapToGrid="0" showGuides="1">
      <p:cViewPr varScale="1">
        <p:scale>
          <a:sx n="125" d="100"/>
          <a:sy n="125" d="100"/>
        </p:scale>
        <p:origin x="384" y="8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0BBDBF-53C1-43FB-BF58-AE5B21E1D25D}" type="datetimeFigureOut">
              <a:rPr lang="zh-CN" altLang="en-US" smtClean="0"/>
              <a:t>2023/9/11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D438D-D6CC-40C2-9B00-6708676D2DBB}" type="slidenum">
              <a:rPr lang="zh-CN" altLang="en-US" smtClean="0"/>
              <a:t>‹#›</a:t>
            </a:fld>
            <a:endParaRPr lang="zh-CN" altLang="en-US"/>
          </a:p>
        </p:txBody>
      </p:sp>
    </p:spTree>
    <p:extLst>
      <p:ext uri="{BB962C8B-B14F-4D97-AF65-F5344CB8AC3E}">
        <p14:creationId xmlns:p14="http://schemas.microsoft.com/office/powerpoint/2010/main" val="369231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1</a:t>
            </a:fld>
            <a:endParaRPr lang="zh-CN" altLang="en-US"/>
          </a:p>
        </p:txBody>
      </p:sp>
    </p:spTree>
    <p:extLst>
      <p:ext uri="{BB962C8B-B14F-4D97-AF65-F5344CB8AC3E}">
        <p14:creationId xmlns:p14="http://schemas.microsoft.com/office/powerpoint/2010/main" val="1787604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11</a:t>
            </a:fld>
            <a:endParaRPr lang="zh-CN" altLang="en-US"/>
          </a:p>
        </p:txBody>
      </p:sp>
    </p:spTree>
    <p:extLst>
      <p:ext uri="{BB962C8B-B14F-4D97-AF65-F5344CB8AC3E}">
        <p14:creationId xmlns:p14="http://schemas.microsoft.com/office/powerpoint/2010/main" val="2611068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12</a:t>
            </a:fld>
            <a:endParaRPr lang="zh-CN" altLang="en-US"/>
          </a:p>
        </p:txBody>
      </p:sp>
    </p:spTree>
    <p:extLst>
      <p:ext uri="{BB962C8B-B14F-4D97-AF65-F5344CB8AC3E}">
        <p14:creationId xmlns:p14="http://schemas.microsoft.com/office/powerpoint/2010/main" val="3500814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13</a:t>
            </a:fld>
            <a:endParaRPr lang="zh-CN" altLang="en-US"/>
          </a:p>
        </p:txBody>
      </p:sp>
    </p:spTree>
    <p:extLst>
      <p:ext uri="{BB962C8B-B14F-4D97-AF65-F5344CB8AC3E}">
        <p14:creationId xmlns:p14="http://schemas.microsoft.com/office/powerpoint/2010/main" val="318328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14</a:t>
            </a:fld>
            <a:endParaRPr lang="zh-CN" altLang="en-US"/>
          </a:p>
        </p:txBody>
      </p:sp>
    </p:spTree>
    <p:extLst>
      <p:ext uri="{BB962C8B-B14F-4D97-AF65-F5344CB8AC3E}">
        <p14:creationId xmlns:p14="http://schemas.microsoft.com/office/powerpoint/2010/main" val="1685022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15</a:t>
            </a:fld>
            <a:endParaRPr lang="zh-CN" altLang="en-US"/>
          </a:p>
        </p:txBody>
      </p:sp>
    </p:spTree>
    <p:extLst>
      <p:ext uri="{BB962C8B-B14F-4D97-AF65-F5344CB8AC3E}">
        <p14:creationId xmlns:p14="http://schemas.microsoft.com/office/powerpoint/2010/main" val="3519090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16</a:t>
            </a:fld>
            <a:endParaRPr lang="zh-CN" altLang="en-US"/>
          </a:p>
        </p:txBody>
      </p:sp>
    </p:spTree>
    <p:extLst>
      <p:ext uri="{BB962C8B-B14F-4D97-AF65-F5344CB8AC3E}">
        <p14:creationId xmlns:p14="http://schemas.microsoft.com/office/powerpoint/2010/main" val="3439122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17</a:t>
            </a:fld>
            <a:endParaRPr lang="zh-CN" altLang="en-US"/>
          </a:p>
        </p:txBody>
      </p:sp>
    </p:spTree>
    <p:extLst>
      <p:ext uri="{BB962C8B-B14F-4D97-AF65-F5344CB8AC3E}">
        <p14:creationId xmlns:p14="http://schemas.microsoft.com/office/powerpoint/2010/main" val="2973076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18</a:t>
            </a:fld>
            <a:endParaRPr lang="zh-CN" altLang="en-US"/>
          </a:p>
        </p:txBody>
      </p:sp>
    </p:spTree>
    <p:extLst>
      <p:ext uri="{BB962C8B-B14F-4D97-AF65-F5344CB8AC3E}">
        <p14:creationId xmlns:p14="http://schemas.microsoft.com/office/powerpoint/2010/main" val="2163239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19</a:t>
            </a:fld>
            <a:endParaRPr lang="zh-CN" altLang="en-US"/>
          </a:p>
        </p:txBody>
      </p:sp>
    </p:spTree>
    <p:extLst>
      <p:ext uri="{BB962C8B-B14F-4D97-AF65-F5344CB8AC3E}">
        <p14:creationId xmlns:p14="http://schemas.microsoft.com/office/powerpoint/2010/main" val="1218469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20</a:t>
            </a:fld>
            <a:endParaRPr lang="zh-CN" altLang="en-US"/>
          </a:p>
        </p:txBody>
      </p:sp>
    </p:spTree>
    <p:extLst>
      <p:ext uri="{BB962C8B-B14F-4D97-AF65-F5344CB8AC3E}">
        <p14:creationId xmlns:p14="http://schemas.microsoft.com/office/powerpoint/2010/main" val="233454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08957F-7C3D-4C57-938F-26106D35D9E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21</a:t>
            </a:fld>
            <a:endParaRPr lang="zh-CN" altLang="en-US"/>
          </a:p>
        </p:txBody>
      </p:sp>
    </p:spTree>
    <p:extLst>
      <p:ext uri="{BB962C8B-B14F-4D97-AF65-F5344CB8AC3E}">
        <p14:creationId xmlns:p14="http://schemas.microsoft.com/office/powerpoint/2010/main" val="3007572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22</a:t>
            </a:fld>
            <a:endParaRPr lang="zh-CN" altLang="en-US"/>
          </a:p>
        </p:txBody>
      </p:sp>
    </p:spTree>
    <p:extLst>
      <p:ext uri="{BB962C8B-B14F-4D97-AF65-F5344CB8AC3E}">
        <p14:creationId xmlns:p14="http://schemas.microsoft.com/office/powerpoint/2010/main" val="1459474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23</a:t>
            </a:fld>
            <a:endParaRPr lang="zh-CN" altLang="en-US"/>
          </a:p>
        </p:txBody>
      </p:sp>
    </p:spTree>
    <p:extLst>
      <p:ext uri="{BB962C8B-B14F-4D97-AF65-F5344CB8AC3E}">
        <p14:creationId xmlns:p14="http://schemas.microsoft.com/office/powerpoint/2010/main" val="76370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25</a:t>
            </a:fld>
            <a:endParaRPr lang="zh-CN" altLang="en-US"/>
          </a:p>
        </p:txBody>
      </p:sp>
    </p:spTree>
    <p:extLst>
      <p:ext uri="{BB962C8B-B14F-4D97-AF65-F5344CB8AC3E}">
        <p14:creationId xmlns:p14="http://schemas.microsoft.com/office/powerpoint/2010/main" val="3151424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26</a:t>
            </a:fld>
            <a:endParaRPr lang="zh-CN" altLang="en-US"/>
          </a:p>
        </p:txBody>
      </p:sp>
    </p:spTree>
    <p:extLst>
      <p:ext uri="{BB962C8B-B14F-4D97-AF65-F5344CB8AC3E}">
        <p14:creationId xmlns:p14="http://schemas.microsoft.com/office/powerpoint/2010/main" val="346213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27</a:t>
            </a:fld>
            <a:endParaRPr lang="zh-CN" altLang="en-US"/>
          </a:p>
        </p:txBody>
      </p:sp>
    </p:spTree>
    <p:extLst>
      <p:ext uri="{BB962C8B-B14F-4D97-AF65-F5344CB8AC3E}">
        <p14:creationId xmlns:p14="http://schemas.microsoft.com/office/powerpoint/2010/main" val="3952697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28</a:t>
            </a:fld>
            <a:endParaRPr lang="zh-CN" altLang="en-US"/>
          </a:p>
        </p:txBody>
      </p:sp>
    </p:spTree>
    <p:extLst>
      <p:ext uri="{BB962C8B-B14F-4D97-AF65-F5344CB8AC3E}">
        <p14:creationId xmlns:p14="http://schemas.microsoft.com/office/powerpoint/2010/main" val="3387181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29</a:t>
            </a:fld>
            <a:endParaRPr lang="zh-CN" altLang="en-US"/>
          </a:p>
        </p:txBody>
      </p:sp>
    </p:spTree>
    <p:extLst>
      <p:ext uri="{BB962C8B-B14F-4D97-AF65-F5344CB8AC3E}">
        <p14:creationId xmlns:p14="http://schemas.microsoft.com/office/powerpoint/2010/main" val="1094050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30</a:t>
            </a:fld>
            <a:endParaRPr lang="zh-CN" altLang="en-US"/>
          </a:p>
        </p:txBody>
      </p:sp>
    </p:spTree>
    <p:extLst>
      <p:ext uri="{BB962C8B-B14F-4D97-AF65-F5344CB8AC3E}">
        <p14:creationId xmlns:p14="http://schemas.microsoft.com/office/powerpoint/2010/main" val="3675581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31</a:t>
            </a:fld>
            <a:endParaRPr lang="zh-CN" altLang="en-US"/>
          </a:p>
        </p:txBody>
      </p:sp>
    </p:spTree>
    <p:extLst>
      <p:ext uri="{BB962C8B-B14F-4D97-AF65-F5344CB8AC3E}">
        <p14:creationId xmlns:p14="http://schemas.microsoft.com/office/powerpoint/2010/main" val="3777877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4</a:t>
            </a:fld>
            <a:endParaRPr lang="zh-CN" altLang="en-US"/>
          </a:p>
        </p:txBody>
      </p:sp>
    </p:spTree>
    <p:extLst>
      <p:ext uri="{BB962C8B-B14F-4D97-AF65-F5344CB8AC3E}">
        <p14:creationId xmlns:p14="http://schemas.microsoft.com/office/powerpoint/2010/main" val="3311690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32</a:t>
            </a:fld>
            <a:endParaRPr lang="zh-CN" altLang="en-US"/>
          </a:p>
        </p:txBody>
      </p:sp>
    </p:spTree>
    <p:extLst>
      <p:ext uri="{BB962C8B-B14F-4D97-AF65-F5344CB8AC3E}">
        <p14:creationId xmlns:p14="http://schemas.microsoft.com/office/powerpoint/2010/main" val="3705498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33</a:t>
            </a:fld>
            <a:endParaRPr lang="zh-CN" altLang="en-US"/>
          </a:p>
        </p:txBody>
      </p:sp>
    </p:spTree>
    <p:extLst>
      <p:ext uri="{BB962C8B-B14F-4D97-AF65-F5344CB8AC3E}">
        <p14:creationId xmlns:p14="http://schemas.microsoft.com/office/powerpoint/2010/main" val="1357146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34</a:t>
            </a:fld>
            <a:endParaRPr lang="zh-CN" altLang="en-US"/>
          </a:p>
        </p:txBody>
      </p:sp>
    </p:spTree>
    <p:extLst>
      <p:ext uri="{BB962C8B-B14F-4D97-AF65-F5344CB8AC3E}">
        <p14:creationId xmlns:p14="http://schemas.microsoft.com/office/powerpoint/2010/main" val="3512584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35</a:t>
            </a:fld>
            <a:endParaRPr lang="zh-CN" altLang="en-US"/>
          </a:p>
        </p:txBody>
      </p:sp>
    </p:spTree>
    <p:extLst>
      <p:ext uri="{BB962C8B-B14F-4D97-AF65-F5344CB8AC3E}">
        <p14:creationId xmlns:p14="http://schemas.microsoft.com/office/powerpoint/2010/main" val="3471612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4B2D438D-D6CC-40C2-9B00-6708676D2DBB}" type="slidenum">
              <a:rPr lang="zh-CN" altLang="en-US" smtClean="0"/>
              <a:t>36</a:t>
            </a:fld>
            <a:endParaRPr lang="zh-CN" altLang="en-US"/>
          </a:p>
        </p:txBody>
      </p:sp>
    </p:spTree>
    <p:extLst>
      <p:ext uri="{BB962C8B-B14F-4D97-AF65-F5344CB8AC3E}">
        <p14:creationId xmlns:p14="http://schemas.microsoft.com/office/powerpoint/2010/main" val="3472577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37</a:t>
            </a:fld>
            <a:endParaRPr lang="zh-CN" altLang="en-US"/>
          </a:p>
        </p:txBody>
      </p:sp>
    </p:spTree>
    <p:extLst>
      <p:ext uri="{BB962C8B-B14F-4D97-AF65-F5344CB8AC3E}">
        <p14:creationId xmlns:p14="http://schemas.microsoft.com/office/powerpoint/2010/main" val="113971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38</a:t>
            </a:fld>
            <a:endParaRPr lang="zh-CN" altLang="en-US"/>
          </a:p>
        </p:txBody>
      </p:sp>
    </p:spTree>
    <p:extLst>
      <p:ext uri="{BB962C8B-B14F-4D97-AF65-F5344CB8AC3E}">
        <p14:creationId xmlns:p14="http://schemas.microsoft.com/office/powerpoint/2010/main" val="2498810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39</a:t>
            </a:fld>
            <a:endParaRPr lang="zh-CN" altLang="en-US"/>
          </a:p>
        </p:txBody>
      </p:sp>
    </p:spTree>
    <p:extLst>
      <p:ext uri="{BB962C8B-B14F-4D97-AF65-F5344CB8AC3E}">
        <p14:creationId xmlns:p14="http://schemas.microsoft.com/office/powerpoint/2010/main" val="3406111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40</a:t>
            </a:fld>
            <a:endParaRPr lang="zh-CN" altLang="en-US"/>
          </a:p>
        </p:txBody>
      </p:sp>
    </p:spTree>
    <p:extLst>
      <p:ext uri="{BB962C8B-B14F-4D97-AF65-F5344CB8AC3E}">
        <p14:creationId xmlns:p14="http://schemas.microsoft.com/office/powerpoint/2010/main" val="35704165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41</a:t>
            </a:fld>
            <a:endParaRPr lang="zh-CN" altLang="en-US"/>
          </a:p>
        </p:txBody>
      </p:sp>
    </p:spTree>
    <p:extLst>
      <p:ext uri="{BB962C8B-B14F-4D97-AF65-F5344CB8AC3E}">
        <p14:creationId xmlns:p14="http://schemas.microsoft.com/office/powerpoint/2010/main" val="42291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5</a:t>
            </a:fld>
            <a:endParaRPr lang="zh-CN" altLang="en-US"/>
          </a:p>
        </p:txBody>
      </p:sp>
    </p:spTree>
    <p:extLst>
      <p:ext uri="{BB962C8B-B14F-4D97-AF65-F5344CB8AC3E}">
        <p14:creationId xmlns:p14="http://schemas.microsoft.com/office/powerpoint/2010/main" val="2813326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4B2D438D-D6CC-40C2-9B00-6708676D2DBB}" type="slidenum">
              <a:rPr lang="zh-CN" altLang="en-US" smtClean="0"/>
              <a:t>42</a:t>
            </a:fld>
            <a:endParaRPr lang="zh-CN" altLang="en-US"/>
          </a:p>
        </p:txBody>
      </p:sp>
    </p:spTree>
    <p:extLst>
      <p:ext uri="{BB962C8B-B14F-4D97-AF65-F5344CB8AC3E}">
        <p14:creationId xmlns:p14="http://schemas.microsoft.com/office/powerpoint/2010/main" val="3688304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43</a:t>
            </a:fld>
            <a:endParaRPr lang="zh-CN" altLang="en-US"/>
          </a:p>
        </p:txBody>
      </p:sp>
    </p:spTree>
    <p:extLst>
      <p:ext uri="{BB962C8B-B14F-4D97-AF65-F5344CB8AC3E}">
        <p14:creationId xmlns:p14="http://schemas.microsoft.com/office/powerpoint/2010/main" val="32673441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44</a:t>
            </a:fld>
            <a:endParaRPr lang="zh-CN" altLang="en-US"/>
          </a:p>
        </p:txBody>
      </p:sp>
    </p:spTree>
    <p:extLst>
      <p:ext uri="{BB962C8B-B14F-4D97-AF65-F5344CB8AC3E}">
        <p14:creationId xmlns:p14="http://schemas.microsoft.com/office/powerpoint/2010/main" val="150837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45</a:t>
            </a:fld>
            <a:endParaRPr lang="zh-CN" altLang="en-US"/>
          </a:p>
        </p:txBody>
      </p:sp>
    </p:spTree>
    <p:extLst>
      <p:ext uri="{BB962C8B-B14F-4D97-AF65-F5344CB8AC3E}">
        <p14:creationId xmlns:p14="http://schemas.microsoft.com/office/powerpoint/2010/main" val="738250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46</a:t>
            </a:fld>
            <a:endParaRPr lang="zh-CN" altLang="en-US"/>
          </a:p>
        </p:txBody>
      </p:sp>
    </p:spTree>
    <p:extLst>
      <p:ext uri="{BB962C8B-B14F-4D97-AF65-F5344CB8AC3E}">
        <p14:creationId xmlns:p14="http://schemas.microsoft.com/office/powerpoint/2010/main" val="848517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47</a:t>
            </a:fld>
            <a:endParaRPr lang="zh-CN" altLang="en-US"/>
          </a:p>
        </p:txBody>
      </p:sp>
    </p:spTree>
    <p:extLst>
      <p:ext uri="{BB962C8B-B14F-4D97-AF65-F5344CB8AC3E}">
        <p14:creationId xmlns:p14="http://schemas.microsoft.com/office/powerpoint/2010/main" val="565459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48</a:t>
            </a:fld>
            <a:endParaRPr lang="zh-CN" altLang="en-US"/>
          </a:p>
        </p:txBody>
      </p:sp>
    </p:spTree>
    <p:extLst>
      <p:ext uri="{BB962C8B-B14F-4D97-AF65-F5344CB8AC3E}">
        <p14:creationId xmlns:p14="http://schemas.microsoft.com/office/powerpoint/2010/main" val="19827503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49</a:t>
            </a:fld>
            <a:endParaRPr lang="zh-CN" altLang="en-US"/>
          </a:p>
        </p:txBody>
      </p:sp>
    </p:spTree>
    <p:extLst>
      <p:ext uri="{BB962C8B-B14F-4D97-AF65-F5344CB8AC3E}">
        <p14:creationId xmlns:p14="http://schemas.microsoft.com/office/powerpoint/2010/main" val="2901656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50</a:t>
            </a:fld>
            <a:endParaRPr lang="zh-CN" altLang="en-US"/>
          </a:p>
        </p:txBody>
      </p:sp>
    </p:spTree>
    <p:extLst>
      <p:ext uri="{BB962C8B-B14F-4D97-AF65-F5344CB8AC3E}">
        <p14:creationId xmlns:p14="http://schemas.microsoft.com/office/powerpoint/2010/main" val="4036967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51</a:t>
            </a:fld>
            <a:endParaRPr lang="zh-CN" altLang="en-US"/>
          </a:p>
        </p:txBody>
      </p:sp>
    </p:spTree>
    <p:extLst>
      <p:ext uri="{BB962C8B-B14F-4D97-AF65-F5344CB8AC3E}">
        <p14:creationId xmlns:p14="http://schemas.microsoft.com/office/powerpoint/2010/main" val="267886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6</a:t>
            </a:fld>
            <a:endParaRPr lang="zh-CN" altLang="en-US"/>
          </a:p>
        </p:txBody>
      </p:sp>
    </p:spTree>
    <p:extLst>
      <p:ext uri="{BB962C8B-B14F-4D97-AF65-F5344CB8AC3E}">
        <p14:creationId xmlns:p14="http://schemas.microsoft.com/office/powerpoint/2010/main" val="24547847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52</a:t>
            </a:fld>
            <a:endParaRPr lang="zh-CN" altLang="en-US"/>
          </a:p>
        </p:txBody>
      </p:sp>
    </p:spTree>
    <p:extLst>
      <p:ext uri="{BB962C8B-B14F-4D97-AF65-F5344CB8AC3E}">
        <p14:creationId xmlns:p14="http://schemas.microsoft.com/office/powerpoint/2010/main" val="4115223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53</a:t>
            </a:fld>
            <a:endParaRPr lang="zh-CN" altLang="en-US"/>
          </a:p>
        </p:txBody>
      </p:sp>
    </p:spTree>
    <p:extLst>
      <p:ext uri="{BB962C8B-B14F-4D97-AF65-F5344CB8AC3E}">
        <p14:creationId xmlns:p14="http://schemas.microsoft.com/office/powerpoint/2010/main" val="23629841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54</a:t>
            </a:fld>
            <a:endParaRPr lang="zh-CN" altLang="en-US"/>
          </a:p>
        </p:txBody>
      </p:sp>
    </p:spTree>
    <p:extLst>
      <p:ext uri="{BB962C8B-B14F-4D97-AF65-F5344CB8AC3E}">
        <p14:creationId xmlns:p14="http://schemas.microsoft.com/office/powerpoint/2010/main" val="1519832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55</a:t>
            </a:fld>
            <a:endParaRPr lang="zh-CN" altLang="en-US"/>
          </a:p>
        </p:txBody>
      </p:sp>
    </p:spTree>
    <p:extLst>
      <p:ext uri="{BB962C8B-B14F-4D97-AF65-F5344CB8AC3E}">
        <p14:creationId xmlns:p14="http://schemas.microsoft.com/office/powerpoint/2010/main" val="25423195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56</a:t>
            </a:fld>
            <a:endParaRPr lang="zh-CN" altLang="en-US"/>
          </a:p>
        </p:txBody>
      </p:sp>
    </p:spTree>
    <p:extLst>
      <p:ext uri="{BB962C8B-B14F-4D97-AF65-F5344CB8AC3E}">
        <p14:creationId xmlns:p14="http://schemas.microsoft.com/office/powerpoint/2010/main" val="1707532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57</a:t>
            </a:fld>
            <a:endParaRPr lang="zh-CN" altLang="en-US"/>
          </a:p>
        </p:txBody>
      </p:sp>
    </p:spTree>
    <p:extLst>
      <p:ext uri="{BB962C8B-B14F-4D97-AF65-F5344CB8AC3E}">
        <p14:creationId xmlns:p14="http://schemas.microsoft.com/office/powerpoint/2010/main" val="20431439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58</a:t>
            </a:fld>
            <a:endParaRPr lang="zh-CN" altLang="en-US"/>
          </a:p>
        </p:txBody>
      </p:sp>
    </p:spTree>
    <p:extLst>
      <p:ext uri="{BB962C8B-B14F-4D97-AF65-F5344CB8AC3E}">
        <p14:creationId xmlns:p14="http://schemas.microsoft.com/office/powerpoint/2010/main" val="1510291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59</a:t>
            </a:fld>
            <a:endParaRPr lang="zh-CN" altLang="en-US"/>
          </a:p>
        </p:txBody>
      </p:sp>
    </p:spTree>
    <p:extLst>
      <p:ext uri="{BB962C8B-B14F-4D97-AF65-F5344CB8AC3E}">
        <p14:creationId xmlns:p14="http://schemas.microsoft.com/office/powerpoint/2010/main" val="323472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7</a:t>
            </a:fld>
            <a:endParaRPr lang="zh-CN" altLang="en-US"/>
          </a:p>
        </p:txBody>
      </p:sp>
    </p:spTree>
    <p:extLst>
      <p:ext uri="{BB962C8B-B14F-4D97-AF65-F5344CB8AC3E}">
        <p14:creationId xmlns:p14="http://schemas.microsoft.com/office/powerpoint/2010/main" val="137370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B2D438D-D6CC-40C2-9B00-6708676D2DBB}" type="slidenum">
              <a:rPr lang="zh-CN" altLang="en-US" smtClean="0"/>
              <a:t>8</a:t>
            </a:fld>
            <a:endParaRPr lang="zh-CN" altLang="en-US"/>
          </a:p>
        </p:txBody>
      </p:sp>
    </p:spTree>
    <p:extLst>
      <p:ext uri="{BB962C8B-B14F-4D97-AF65-F5344CB8AC3E}">
        <p14:creationId xmlns:p14="http://schemas.microsoft.com/office/powerpoint/2010/main" val="379581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9</a:t>
            </a:fld>
            <a:endParaRPr lang="zh-CN" altLang="en-US"/>
          </a:p>
        </p:txBody>
      </p:sp>
    </p:spTree>
    <p:extLst>
      <p:ext uri="{BB962C8B-B14F-4D97-AF65-F5344CB8AC3E}">
        <p14:creationId xmlns:p14="http://schemas.microsoft.com/office/powerpoint/2010/main" val="2613435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2D438D-D6CC-40C2-9B00-6708676D2DBB}" type="slidenum">
              <a:rPr lang="zh-CN" altLang="en-US" smtClean="0"/>
              <a:t>10</a:t>
            </a:fld>
            <a:endParaRPr lang="zh-CN" altLang="en-US"/>
          </a:p>
        </p:txBody>
      </p:sp>
    </p:spTree>
    <p:extLst>
      <p:ext uri="{BB962C8B-B14F-4D97-AF65-F5344CB8AC3E}">
        <p14:creationId xmlns:p14="http://schemas.microsoft.com/office/powerpoint/2010/main" val="1603305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CAA94-39E0-3DEE-EBD9-49279CC4339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EB3F6A-B0C4-8BA9-1665-8082C63D84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7804A02-F9C3-2EAF-68DF-982722E9D440}"/>
              </a:ext>
            </a:extLst>
          </p:cNvPr>
          <p:cNvSpPr>
            <a:spLocks noGrp="1"/>
          </p:cNvSpPr>
          <p:nvPr>
            <p:ph type="dt" sz="half" idx="10"/>
          </p:nvPr>
        </p:nvSpPr>
        <p:spPr/>
        <p:txBody>
          <a:bodyPr/>
          <a:lstStyle/>
          <a:p>
            <a:fld id="{F60DB001-78B2-447E-B426-B67EE044C88C}" type="datetimeFigureOut">
              <a:rPr lang="zh-CN" altLang="en-US" smtClean="0"/>
              <a:t>2023/9/11</a:t>
            </a:fld>
            <a:endParaRPr lang="zh-CN" altLang="en-US"/>
          </a:p>
        </p:txBody>
      </p:sp>
      <p:sp>
        <p:nvSpPr>
          <p:cNvPr id="5" name="页脚占位符 4">
            <a:extLst>
              <a:ext uri="{FF2B5EF4-FFF2-40B4-BE49-F238E27FC236}">
                <a16:creationId xmlns:a16="http://schemas.microsoft.com/office/drawing/2014/main" id="{661E771E-8D4C-376E-6B5A-AF4206D809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56B4AE-850A-06B6-6DF1-2E4EE8CC532B}"/>
              </a:ext>
            </a:extLst>
          </p:cNvPr>
          <p:cNvSpPr>
            <a:spLocks noGrp="1"/>
          </p:cNvSpPr>
          <p:nvPr>
            <p:ph type="sldNum" sz="quarter" idx="12"/>
          </p:nvPr>
        </p:nvSpPr>
        <p:spPr/>
        <p:txBody>
          <a:body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522619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ECE04-AEE6-F81C-8BB4-506854B4510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2D0ECDD-9DD3-D40C-06DE-13B6E6FE00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AF164A-343F-14D0-5CFC-EE3A41CC1C09}"/>
              </a:ext>
            </a:extLst>
          </p:cNvPr>
          <p:cNvSpPr>
            <a:spLocks noGrp="1"/>
          </p:cNvSpPr>
          <p:nvPr>
            <p:ph type="dt" sz="half" idx="10"/>
          </p:nvPr>
        </p:nvSpPr>
        <p:spPr/>
        <p:txBody>
          <a:bodyPr/>
          <a:lstStyle/>
          <a:p>
            <a:fld id="{F60DB001-78B2-447E-B426-B67EE044C88C}" type="datetimeFigureOut">
              <a:rPr lang="zh-CN" altLang="en-US" smtClean="0"/>
              <a:t>2023/9/11</a:t>
            </a:fld>
            <a:endParaRPr lang="zh-CN" altLang="en-US"/>
          </a:p>
        </p:txBody>
      </p:sp>
      <p:sp>
        <p:nvSpPr>
          <p:cNvPr id="5" name="页脚占位符 4">
            <a:extLst>
              <a:ext uri="{FF2B5EF4-FFF2-40B4-BE49-F238E27FC236}">
                <a16:creationId xmlns:a16="http://schemas.microsoft.com/office/drawing/2014/main" id="{FAC802DD-442F-BA8C-7F95-FFC884C0DD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13FBD3-664E-0E56-4530-E3D5A9B4D682}"/>
              </a:ext>
            </a:extLst>
          </p:cNvPr>
          <p:cNvSpPr>
            <a:spLocks noGrp="1"/>
          </p:cNvSpPr>
          <p:nvPr>
            <p:ph type="sldNum" sz="quarter" idx="12"/>
          </p:nvPr>
        </p:nvSpPr>
        <p:spPr/>
        <p:txBody>
          <a:body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112932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8F6EA5-3433-CBEF-36CF-519713B627C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4320C41-494B-1145-1693-9B8FE398FE5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4FFF04-6B18-CF80-46E4-65B683735E93}"/>
              </a:ext>
            </a:extLst>
          </p:cNvPr>
          <p:cNvSpPr>
            <a:spLocks noGrp="1"/>
          </p:cNvSpPr>
          <p:nvPr>
            <p:ph type="dt" sz="half" idx="10"/>
          </p:nvPr>
        </p:nvSpPr>
        <p:spPr/>
        <p:txBody>
          <a:bodyPr/>
          <a:lstStyle/>
          <a:p>
            <a:fld id="{F60DB001-78B2-447E-B426-B67EE044C88C}" type="datetimeFigureOut">
              <a:rPr lang="zh-CN" altLang="en-US" smtClean="0"/>
              <a:t>2023/9/11</a:t>
            </a:fld>
            <a:endParaRPr lang="zh-CN" altLang="en-US"/>
          </a:p>
        </p:txBody>
      </p:sp>
      <p:sp>
        <p:nvSpPr>
          <p:cNvPr id="5" name="页脚占位符 4">
            <a:extLst>
              <a:ext uri="{FF2B5EF4-FFF2-40B4-BE49-F238E27FC236}">
                <a16:creationId xmlns:a16="http://schemas.microsoft.com/office/drawing/2014/main" id="{8466053D-0140-3E70-6AD1-71600CE76E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F80D4B-FD3E-F9D9-A900-B7AAC10C40DF}"/>
              </a:ext>
            </a:extLst>
          </p:cNvPr>
          <p:cNvSpPr>
            <a:spLocks noGrp="1"/>
          </p:cNvSpPr>
          <p:nvPr>
            <p:ph type="sldNum" sz="quarter" idx="12"/>
          </p:nvPr>
        </p:nvSpPr>
        <p:spPr/>
        <p:txBody>
          <a:body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1448160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892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CFBCBE2F-D154-0836-8D64-C329EBC40B05}"/>
              </a:ext>
            </a:extLst>
          </p:cNvPr>
          <p:cNvSpPr>
            <a:spLocks noGrp="1"/>
          </p:cNvSpPr>
          <p:nvPr>
            <p:ph type="title"/>
          </p:nvPr>
        </p:nvSpPr>
        <p:spPr>
          <a:xfrm>
            <a:off x="191343" y="116434"/>
            <a:ext cx="10823789" cy="576262"/>
          </a:xfrm>
          <a:prstGeom prst="rect">
            <a:avLst/>
          </a:prstGeom>
        </p:spPr>
        <p:txBody>
          <a:bodyPr anchor="ctr"/>
          <a:lstStyle>
            <a:lvl1pPr algn="l">
              <a:defRPr sz="2800" b="1">
                <a:solidFill>
                  <a:schemeClr val="accent1"/>
                </a:solidFill>
                <a:latin typeface="等线" panose="02010600030101010101" pitchFamily="2" charset="-122"/>
                <a:ea typeface="等线" panose="02010600030101010101" pitchFamily="2" charset="-122"/>
              </a:defRPr>
            </a:lvl1pPr>
          </a:lstStyle>
          <a:p>
            <a:r>
              <a:rPr lang="zh-CN" altLang="en-US" dirty="0"/>
              <a:t>单击此处编辑母版标题样式</a:t>
            </a:r>
          </a:p>
        </p:txBody>
      </p:sp>
      <p:sp>
        <p:nvSpPr>
          <p:cNvPr id="19" name="矩形 18">
            <a:extLst>
              <a:ext uri="{FF2B5EF4-FFF2-40B4-BE49-F238E27FC236}">
                <a16:creationId xmlns:a16="http://schemas.microsoft.com/office/drawing/2014/main" id="{C3C39E6C-F43B-A092-2F50-E5462305BCD6}"/>
              </a:ext>
            </a:extLst>
          </p:cNvPr>
          <p:cNvSpPr/>
          <p:nvPr userDrawn="1"/>
        </p:nvSpPr>
        <p:spPr>
          <a:xfrm>
            <a:off x="0" y="6394602"/>
            <a:ext cx="12192000" cy="463398"/>
          </a:xfrm>
          <a:prstGeom prst="rect">
            <a:avLst/>
          </a:pr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灯片编号占位符 5">
            <a:extLst>
              <a:ext uri="{FF2B5EF4-FFF2-40B4-BE49-F238E27FC236}">
                <a16:creationId xmlns:a16="http://schemas.microsoft.com/office/drawing/2014/main" id="{A9DF187F-5774-F219-791D-4715791D491E}"/>
              </a:ext>
            </a:extLst>
          </p:cNvPr>
          <p:cNvSpPr txBox="1">
            <a:spLocks/>
          </p:cNvSpPr>
          <p:nvPr userDrawn="1"/>
        </p:nvSpPr>
        <p:spPr>
          <a:xfrm>
            <a:off x="335360" y="6448251"/>
            <a:ext cx="829733" cy="365125"/>
          </a:xfrm>
          <a:prstGeom prst="rect">
            <a:avLst/>
          </a:prstGeom>
        </p:spPr>
        <p:txBody>
          <a:bodyPr anchor="ct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2DC2717C-370A-41A3-92E6-972F84004944}" type="slidenum">
              <a:rPr kumimoji="0" lang="zh-CN" altLang="en-US" sz="1200" b="0"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5" name="图形 4">
            <a:extLst>
              <a:ext uri="{FF2B5EF4-FFF2-40B4-BE49-F238E27FC236}">
                <a16:creationId xmlns:a16="http://schemas.microsoft.com/office/drawing/2014/main" id="{B24C7A8D-03FF-3C49-CAC8-75E16A6F8A5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3888" y="6430927"/>
            <a:ext cx="404760" cy="404760"/>
          </a:xfrm>
          <a:prstGeom prst="rect">
            <a:avLst/>
          </a:prstGeom>
        </p:spPr>
      </p:pic>
      <p:sp>
        <p:nvSpPr>
          <p:cNvPr id="2" name="TextBox 9">
            <a:extLst>
              <a:ext uri="{FF2B5EF4-FFF2-40B4-BE49-F238E27FC236}">
                <a16:creationId xmlns:a16="http://schemas.microsoft.com/office/drawing/2014/main" id="{5E657CAF-C282-C90B-28C6-E52BF5260BCC}"/>
              </a:ext>
            </a:extLst>
          </p:cNvPr>
          <p:cNvSpPr txBox="1"/>
          <p:nvPr userDrawn="1"/>
        </p:nvSpPr>
        <p:spPr>
          <a:xfrm>
            <a:off x="8616279" y="6448978"/>
            <a:ext cx="2828018" cy="386709"/>
          </a:xfrm>
          <a:prstGeom prst="rect">
            <a:avLst/>
          </a:prstGeom>
          <a:noFill/>
        </p:spPr>
        <p:txBody>
          <a:bodyPr wrap="none" rtlCol="0">
            <a:spAutoFit/>
          </a:bodyPr>
          <a:lstStyle/>
          <a:p>
            <a:pPr algn="r">
              <a:lnSpc>
                <a:spcPct val="110000"/>
              </a:lnSpc>
            </a:pPr>
            <a:r>
              <a:rPr lang="en-US" altLang="zh-CN"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rPr>
              <a:t>Copyright © </a:t>
            </a:r>
            <a:fld id="{72FB1A0D-4C46-46A0-9CEE-794A7E2593FA}" type="datetimeyyyy">
              <a:rPr lang="en-US" altLang="zh-CN" sz="900" baseline="0" smtClean="0">
                <a:solidFill>
                  <a:schemeClr val="bg1"/>
                </a:solidFill>
                <a:latin typeface="Microsoft YaHei UI" panose="020B0503020204020204" pitchFamily="34" charset="-122"/>
                <a:ea typeface="微软雅黑" panose="020B0503020204020204" pitchFamily="34" charset="-122"/>
                <a:cs typeface="Arial" panose="020B0604020202020204" pitchFamily="34" charset="0"/>
              </a:rPr>
              <a:t>2023</a:t>
            </a:fld>
            <a:r>
              <a:rPr lang="en-US" altLang="zh-CN"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rPr>
              <a:t> </a:t>
            </a:r>
            <a:r>
              <a:rPr lang="zh-CN" altLang="en-US"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rPr>
              <a:t>苏州同元软控信息技术有限公司</a:t>
            </a:r>
            <a:endParaRPr lang="en-US" altLang="zh-CN"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endParaRPr>
          </a:p>
          <a:p>
            <a:pPr algn="r">
              <a:lnSpc>
                <a:spcPct val="110000"/>
              </a:lnSpc>
            </a:pPr>
            <a:r>
              <a:rPr lang="en-US" altLang="zh-CN"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rPr>
              <a:t>All rights reserved</a:t>
            </a:r>
            <a:endParaRPr lang="zh-CN" altLang="en-US"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endParaRPr>
          </a:p>
        </p:txBody>
      </p:sp>
      <p:sp>
        <p:nvSpPr>
          <p:cNvPr id="3" name="矩形 2">
            <a:extLst>
              <a:ext uri="{FF2B5EF4-FFF2-40B4-BE49-F238E27FC236}">
                <a16:creationId xmlns:a16="http://schemas.microsoft.com/office/drawing/2014/main" id="{2435DE70-A7FF-589B-9DC5-674648670E6E}"/>
              </a:ext>
            </a:extLst>
          </p:cNvPr>
          <p:cNvSpPr/>
          <p:nvPr userDrawn="1"/>
        </p:nvSpPr>
        <p:spPr>
          <a:xfrm>
            <a:off x="0" y="172866"/>
            <a:ext cx="191344" cy="463398"/>
          </a:xfrm>
          <a:prstGeom prst="rect">
            <a:avLst/>
          </a:pr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833064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F770D1D5-891D-7A15-7692-A81F62B6BCBE}"/>
              </a:ext>
            </a:extLst>
          </p:cNvPr>
          <p:cNvSpPr/>
          <p:nvPr userDrawn="1"/>
        </p:nvSpPr>
        <p:spPr>
          <a:xfrm>
            <a:off x="0" y="6394602"/>
            <a:ext cx="12192000" cy="463398"/>
          </a:xfrm>
          <a:prstGeom prst="rect">
            <a:avLst/>
          </a:pr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0" name="直接连接符 9">
            <a:extLst>
              <a:ext uri="{FF2B5EF4-FFF2-40B4-BE49-F238E27FC236}">
                <a16:creationId xmlns:a16="http://schemas.microsoft.com/office/drawing/2014/main" id="{FD91F9C4-5C8A-EB9A-2E5C-0299CC022A76}"/>
              </a:ext>
            </a:extLst>
          </p:cNvPr>
          <p:cNvCxnSpPr/>
          <p:nvPr userDrawn="1"/>
        </p:nvCxnSpPr>
        <p:spPr bwMode="auto">
          <a:xfrm rot="10800000">
            <a:off x="880533" y="1339850"/>
            <a:ext cx="10371667" cy="0"/>
          </a:xfrm>
          <a:prstGeom prst="line">
            <a:avLst/>
          </a:prstGeom>
          <a:gradFill rotWithShape="1">
            <a:gsLst>
              <a:gs pos="0">
                <a:srgbClr val="33CC33"/>
              </a:gs>
              <a:gs pos="100000">
                <a:srgbClr val="33CC33">
                  <a:gamma/>
                  <a:shade val="46275"/>
                  <a:invGamma/>
                </a:srgbClr>
              </a:gs>
            </a:gsLst>
            <a:lin ang="2700000" scaled="1"/>
          </a:gradFill>
          <a:ln w="19050" cap="flat" cmpd="sng" algn="ctr">
            <a:solidFill>
              <a:srgbClr val="0B51B5"/>
            </a:solidFill>
            <a:prstDash val="solid"/>
            <a:round/>
            <a:headEnd type="none" w="med" len="med"/>
            <a:tailEnd type="none" w="med" len="med"/>
          </a:ln>
          <a:effectLst/>
        </p:spPr>
      </p:cxnSp>
      <p:sp>
        <p:nvSpPr>
          <p:cNvPr id="11" name="灯片编号占位符 5">
            <a:extLst>
              <a:ext uri="{FF2B5EF4-FFF2-40B4-BE49-F238E27FC236}">
                <a16:creationId xmlns:a16="http://schemas.microsoft.com/office/drawing/2014/main" id="{47AA55E0-F729-0C0C-E13B-A61CB79F6949}"/>
              </a:ext>
            </a:extLst>
          </p:cNvPr>
          <p:cNvSpPr txBox="1">
            <a:spLocks/>
          </p:cNvSpPr>
          <p:nvPr userDrawn="1"/>
        </p:nvSpPr>
        <p:spPr>
          <a:xfrm>
            <a:off x="335360" y="6448251"/>
            <a:ext cx="829733" cy="365125"/>
          </a:xfrm>
          <a:prstGeom prst="rect">
            <a:avLst/>
          </a:prstGeom>
        </p:spPr>
        <p:txBody>
          <a:bodyPr anchor="ct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2DC2717C-370A-41A3-92E6-972F84004944}" type="slidenum">
              <a:rPr kumimoji="0" lang="zh-CN" altLang="en-US" sz="1200" b="0"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5" name="图形 4">
            <a:extLst>
              <a:ext uri="{FF2B5EF4-FFF2-40B4-BE49-F238E27FC236}">
                <a16:creationId xmlns:a16="http://schemas.microsoft.com/office/drawing/2014/main" id="{20672083-E6FE-5EA7-9BC0-CD0E6F9551C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3888" y="6430927"/>
            <a:ext cx="404760" cy="404760"/>
          </a:xfrm>
          <a:prstGeom prst="rect">
            <a:avLst/>
          </a:prstGeom>
        </p:spPr>
      </p:pic>
      <p:sp>
        <p:nvSpPr>
          <p:cNvPr id="2" name="TextBox 9">
            <a:extLst>
              <a:ext uri="{FF2B5EF4-FFF2-40B4-BE49-F238E27FC236}">
                <a16:creationId xmlns:a16="http://schemas.microsoft.com/office/drawing/2014/main" id="{E41B4D0F-C43C-A0EF-543F-69EB0F6309E6}"/>
              </a:ext>
            </a:extLst>
          </p:cNvPr>
          <p:cNvSpPr txBox="1"/>
          <p:nvPr userDrawn="1"/>
        </p:nvSpPr>
        <p:spPr>
          <a:xfrm>
            <a:off x="8616279" y="6448978"/>
            <a:ext cx="2828018" cy="386709"/>
          </a:xfrm>
          <a:prstGeom prst="rect">
            <a:avLst/>
          </a:prstGeom>
          <a:noFill/>
        </p:spPr>
        <p:txBody>
          <a:bodyPr wrap="none" rtlCol="0">
            <a:spAutoFit/>
          </a:bodyPr>
          <a:lstStyle/>
          <a:p>
            <a:pPr algn="r">
              <a:lnSpc>
                <a:spcPct val="110000"/>
              </a:lnSpc>
            </a:pPr>
            <a:r>
              <a:rPr lang="en-US" altLang="zh-CN"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rPr>
              <a:t>Copyright © </a:t>
            </a:r>
            <a:fld id="{72FB1A0D-4C46-46A0-9CEE-794A7E2593FA}" type="datetimeyyyy">
              <a:rPr lang="en-US" altLang="zh-CN" sz="900" baseline="0" smtClean="0">
                <a:solidFill>
                  <a:schemeClr val="bg1"/>
                </a:solidFill>
                <a:latin typeface="Microsoft YaHei UI" panose="020B0503020204020204" pitchFamily="34" charset="-122"/>
                <a:ea typeface="微软雅黑" panose="020B0503020204020204" pitchFamily="34" charset="-122"/>
                <a:cs typeface="Arial" panose="020B0604020202020204" pitchFamily="34" charset="0"/>
              </a:rPr>
              <a:t>2023</a:t>
            </a:fld>
            <a:r>
              <a:rPr lang="en-US" altLang="zh-CN"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rPr>
              <a:t> </a:t>
            </a:r>
            <a:r>
              <a:rPr lang="zh-CN" altLang="en-US"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rPr>
              <a:t>苏州同元软控信息技术有限公司</a:t>
            </a:r>
            <a:endParaRPr lang="en-US" altLang="zh-CN"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endParaRPr>
          </a:p>
          <a:p>
            <a:pPr algn="r">
              <a:lnSpc>
                <a:spcPct val="110000"/>
              </a:lnSpc>
            </a:pPr>
            <a:r>
              <a:rPr lang="en-US" altLang="zh-CN"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rPr>
              <a:t>All rights reserved</a:t>
            </a:r>
            <a:endParaRPr lang="zh-CN" altLang="en-US" sz="900" baseline="0" dirty="0">
              <a:solidFill>
                <a:schemeClr val="bg1"/>
              </a:solidFill>
              <a:latin typeface="Microsoft YaHei UI"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81717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09057-034A-BCC0-F222-253AB9F20C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46626-D518-F3E8-C2FE-585E63720AA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7E2CA0-E6E1-A3D9-DEA2-FE9B235D73EA}"/>
              </a:ext>
            </a:extLst>
          </p:cNvPr>
          <p:cNvSpPr>
            <a:spLocks noGrp="1"/>
          </p:cNvSpPr>
          <p:nvPr>
            <p:ph type="dt" sz="half" idx="10"/>
          </p:nvPr>
        </p:nvSpPr>
        <p:spPr/>
        <p:txBody>
          <a:bodyPr/>
          <a:lstStyle/>
          <a:p>
            <a:fld id="{F60DB001-78B2-447E-B426-B67EE044C88C}" type="datetimeFigureOut">
              <a:rPr lang="zh-CN" altLang="en-US" smtClean="0"/>
              <a:t>2023/9/11</a:t>
            </a:fld>
            <a:endParaRPr lang="zh-CN" altLang="en-US"/>
          </a:p>
        </p:txBody>
      </p:sp>
      <p:sp>
        <p:nvSpPr>
          <p:cNvPr id="5" name="页脚占位符 4">
            <a:extLst>
              <a:ext uri="{FF2B5EF4-FFF2-40B4-BE49-F238E27FC236}">
                <a16:creationId xmlns:a16="http://schemas.microsoft.com/office/drawing/2014/main" id="{955ACC53-45B4-D65B-C422-5E9D385F83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91A2BC-D200-D121-AAEF-1A9E79D83119}"/>
              </a:ext>
            </a:extLst>
          </p:cNvPr>
          <p:cNvSpPr>
            <a:spLocks noGrp="1"/>
          </p:cNvSpPr>
          <p:nvPr>
            <p:ph type="sldNum" sz="quarter" idx="12"/>
          </p:nvPr>
        </p:nvSpPr>
        <p:spPr/>
        <p:txBody>
          <a:body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172242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57136-052D-6F14-FCFC-FA575A23A08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63A92F-2315-7892-5E14-7EACB4B75A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E7971-ECFC-B598-9C47-62C7B5393818}"/>
              </a:ext>
            </a:extLst>
          </p:cNvPr>
          <p:cNvSpPr>
            <a:spLocks noGrp="1"/>
          </p:cNvSpPr>
          <p:nvPr>
            <p:ph type="dt" sz="half" idx="10"/>
          </p:nvPr>
        </p:nvSpPr>
        <p:spPr/>
        <p:txBody>
          <a:bodyPr/>
          <a:lstStyle/>
          <a:p>
            <a:fld id="{F60DB001-78B2-447E-B426-B67EE044C88C}" type="datetimeFigureOut">
              <a:rPr lang="zh-CN" altLang="en-US" smtClean="0"/>
              <a:t>2023/9/11</a:t>
            </a:fld>
            <a:endParaRPr lang="zh-CN" altLang="en-US"/>
          </a:p>
        </p:txBody>
      </p:sp>
      <p:sp>
        <p:nvSpPr>
          <p:cNvPr id="5" name="页脚占位符 4">
            <a:extLst>
              <a:ext uri="{FF2B5EF4-FFF2-40B4-BE49-F238E27FC236}">
                <a16:creationId xmlns:a16="http://schemas.microsoft.com/office/drawing/2014/main" id="{27AD8855-0492-B0F9-6672-F9367A28A1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0D44E5-E12E-3514-6F39-F3E4364D113E}"/>
              </a:ext>
            </a:extLst>
          </p:cNvPr>
          <p:cNvSpPr>
            <a:spLocks noGrp="1"/>
          </p:cNvSpPr>
          <p:nvPr>
            <p:ph type="sldNum" sz="quarter" idx="12"/>
          </p:nvPr>
        </p:nvSpPr>
        <p:spPr/>
        <p:txBody>
          <a:body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3263729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0CBB0-3BEE-E2D1-6B35-40E02CBC1C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F6B4FE-0EB1-59DE-1939-1AC0DEEC854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D0906E9-99A9-977E-9401-EF71DC15CAF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3601640-FEA5-F3E8-800F-08B1BFC39B23}"/>
              </a:ext>
            </a:extLst>
          </p:cNvPr>
          <p:cNvSpPr>
            <a:spLocks noGrp="1"/>
          </p:cNvSpPr>
          <p:nvPr>
            <p:ph type="dt" sz="half" idx="10"/>
          </p:nvPr>
        </p:nvSpPr>
        <p:spPr/>
        <p:txBody>
          <a:bodyPr/>
          <a:lstStyle/>
          <a:p>
            <a:fld id="{F60DB001-78B2-447E-B426-B67EE044C88C}" type="datetimeFigureOut">
              <a:rPr lang="zh-CN" altLang="en-US" smtClean="0"/>
              <a:t>2023/9/11</a:t>
            </a:fld>
            <a:endParaRPr lang="zh-CN" altLang="en-US"/>
          </a:p>
        </p:txBody>
      </p:sp>
      <p:sp>
        <p:nvSpPr>
          <p:cNvPr id="6" name="页脚占位符 5">
            <a:extLst>
              <a:ext uri="{FF2B5EF4-FFF2-40B4-BE49-F238E27FC236}">
                <a16:creationId xmlns:a16="http://schemas.microsoft.com/office/drawing/2014/main" id="{417B8A3A-1EF0-CC90-B7A5-803C33B5AF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D88BA5-40B1-CC76-45D5-00788CB434DB}"/>
              </a:ext>
            </a:extLst>
          </p:cNvPr>
          <p:cNvSpPr>
            <a:spLocks noGrp="1"/>
          </p:cNvSpPr>
          <p:nvPr>
            <p:ph type="sldNum" sz="quarter" idx="12"/>
          </p:nvPr>
        </p:nvSpPr>
        <p:spPr/>
        <p:txBody>
          <a:body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621419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98CB04-8A3B-D5F8-0E32-DC6286089BC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613B6B1-8782-1971-47D2-F64ACFF640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546C74-FBF0-12B0-6526-7F4FBB37B02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20CC28B-052F-60FA-459C-3D567BA840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823C31C-D5BC-240E-9E43-1FAC6887798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B277E9-CE63-A5A4-F007-B0411297DB52}"/>
              </a:ext>
            </a:extLst>
          </p:cNvPr>
          <p:cNvSpPr>
            <a:spLocks noGrp="1"/>
          </p:cNvSpPr>
          <p:nvPr>
            <p:ph type="dt" sz="half" idx="10"/>
          </p:nvPr>
        </p:nvSpPr>
        <p:spPr/>
        <p:txBody>
          <a:bodyPr/>
          <a:lstStyle/>
          <a:p>
            <a:fld id="{F60DB001-78B2-447E-B426-B67EE044C88C}" type="datetimeFigureOut">
              <a:rPr lang="zh-CN" altLang="en-US" smtClean="0"/>
              <a:t>2023/9/11</a:t>
            </a:fld>
            <a:endParaRPr lang="zh-CN" altLang="en-US"/>
          </a:p>
        </p:txBody>
      </p:sp>
      <p:sp>
        <p:nvSpPr>
          <p:cNvPr id="8" name="页脚占位符 7">
            <a:extLst>
              <a:ext uri="{FF2B5EF4-FFF2-40B4-BE49-F238E27FC236}">
                <a16:creationId xmlns:a16="http://schemas.microsoft.com/office/drawing/2014/main" id="{25CB304D-7959-E782-54AB-200A17398D6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E71B19F-0F9C-8EE5-43A1-C35D56DA07DC}"/>
              </a:ext>
            </a:extLst>
          </p:cNvPr>
          <p:cNvSpPr>
            <a:spLocks noGrp="1"/>
          </p:cNvSpPr>
          <p:nvPr>
            <p:ph type="sldNum" sz="quarter" idx="12"/>
          </p:nvPr>
        </p:nvSpPr>
        <p:spPr/>
        <p:txBody>
          <a:body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2394613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4DC2F-2A70-5CF6-B52A-E197BD812D8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4067839-1C7E-307E-686D-37049F4B6723}"/>
              </a:ext>
            </a:extLst>
          </p:cNvPr>
          <p:cNvSpPr>
            <a:spLocks noGrp="1"/>
          </p:cNvSpPr>
          <p:nvPr>
            <p:ph type="dt" sz="half" idx="10"/>
          </p:nvPr>
        </p:nvSpPr>
        <p:spPr/>
        <p:txBody>
          <a:bodyPr/>
          <a:lstStyle/>
          <a:p>
            <a:fld id="{F60DB001-78B2-447E-B426-B67EE044C88C}" type="datetimeFigureOut">
              <a:rPr lang="zh-CN" altLang="en-US" smtClean="0"/>
              <a:t>2023/9/11</a:t>
            </a:fld>
            <a:endParaRPr lang="zh-CN" altLang="en-US"/>
          </a:p>
        </p:txBody>
      </p:sp>
      <p:sp>
        <p:nvSpPr>
          <p:cNvPr id="4" name="页脚占位符 3">
            <a:extLst>
              <a:ext uri="{FF2B5EF4-FFF2-40B4-BE49-F238E27FC236}">
                <a16:creationId xmlns:a16="http://schemas.microsoft.com/office/drawing/2014/main" id="{E1957A8B-3308-12D6-7B1D-90B075C043F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90E129-0849-1AEB-330F-7F9EF45FACEB}"/>
              </a:ext>
            </a:extLst>
          </p:cNvPr>
          <p:cNvSpPr>
            <a:spLocks noGrp="1"/>
          </p:cNvSpPr>
          <p:nvPr>
            <p:ph type="sldNum" sz="quarter" idx="12"/>
          </p:nvPr>
        </p:nvSpPr>
        <p:spPr/>
        <p:txBody>
          <a:body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3807222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F408E3-AC8B-0353-0906-DB6240AB20DB}"/>
              </a:ext>
            </a:extLst>
          </p:cNvPr>
          <p:cNvSpPr>
            <a:spLocks noGrp="1"/>
          </p:cNvSpPr>
          <p:nvPr>
            <p:ph type="dt" sz="half" idx="10"/>
          </p:nvPr>
        </p:nvSpPr>
        <p:spPr/>
        <p:txBody>
          <a:bodyPr/>
          <a:lstStyle/>
          <a:p>
            <a:fld id="{F60DB001-78B2-447E-B426-B67EE044C88C}" type="datetimeFigureOut">
              <a:rPr lang="zh-CN" altLang="en-US" smtClean="0"/>
              <a:t>2023/9/11</a:t>
            </a:fld>
            <a:endParaRPr lang="zh-CN" altLang="en-US"/>
          </a:p>
        </p:txBody>
      </p:sp>
      <p:sp>
        <p:nvSpPr>
          <p:cNvPr id="3" name="页脚占位符 2">
            <a:extLst>
              <a:ext uri="{FF2B5EF4-FFF2-40B4-BE49-F238E27FC236}">
                <a16:creationId xmlns:a16="http://schemas.microsoft.com/office/drawing/2014/main" id="{16B0FF13-773C-40D8-C178-EEBB1FAFCC5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AE18208-CC69-241D-C0C1-2F69A2EA4F3E}"/>
              </a:ext>
            </a:extLst>
          </p:cNvPr>
          <p:cNvSpPr>
            <a:spLocks noGrp="1"/>
          </p:cNvSpPr>
          <p:nvPr>
            <p:ph type="sldNum" sz="quarter" idx="12"/>
          </p:nvPr>
        </p:nvSpPr>
        <p:spPr/>
        <p:txBody>
          <a:body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276696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5B9F12-2357-7D61-EDA5-20BC132647E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6F59BD8-E7A5-99AB-8130-AEBC599AF3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1CA06E-FCAD-40AD-3A66-BE8F16584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16B9FB-F9C5-5701-AAB3-84F44C0CAADE}"/>
              </a:ext>
            </a:extLst>
          </p:cNvPr>
          <p:cNvSpPr>
            <a:spLocks noGrp="1"/>
          </p:cNvSpPr>
          <p:nvPr>
            <p:ph type="dt" sz="half" idx="10"/>
          </p:nvPr>
        </p:nvSpPr>
        <p:spPr/>
        <p:txBody>
          <a:bodyPr/>
          <a:lstStyle/>
          <a:p>
            <a:fld id="{F60DB001-78B2-447E-B426-B67EE044C88C}" type="datetimeFigureOut">
              <a:rPr lang="zh-CN" altLang="en-US" smtClean="0"/>
              <a:t>2023/9/11</a:t>
            </a:fld>
            <a:endParaRPr lang="zh-CN" altLang="en-US"/>
          </a:p>
        </p:txBody>
      </p:sp>
      <p:sp>
        <p:nvSpPr>
          <p:cNvPr id="6" name="页脚占位符 5">
            <a:extLst>
              <a:ext uri="{FF2B5EF4-FFF2-40B4-BE49-F238E27FC236}">
                <a16:creationId xmlns:a16="http://schemas.microsoft.com/office/drawing/2014/main" id="{B7534586-B5BE-972F-B056-FF2D439825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BDB97F-0B86-285E-EA21-6C953CB3339D}"/>
              </a:ext>
            </a:extLst>
          </p:cNvPr>
          <p:cNvSpPr>
            <a:spLocks noGrp="1"/>
          </p:cNvSpPr>
          <p:nvPr>
            <p:ph type="sldNum" sz="quarter" idx="12"/>
          </p:nvPr>
        </p:nvSpPr>
        <p:spPr/>
        <p:txBody>
          <a:body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1253678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5D0D5-0EEF-E8EF-5CB5-F0645E2472A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8CB496A-2F75-3A09-0E5E-E65EAD8881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A38CBE0-D8B4-0736-5441-CCDCFE7AA1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5567E7-4FE5-F650-BD6F-0374E0790C64}"/>
              </a:ext>
            </a:extLst>
          </p:cNvPr>
          <p:cNvSpPr>
            <a:spLocks noGrp="1"/>
          </p:cNvSpPr>
          <p:nvPr>
            <p:ph type="dt" sz="half" idx="10"/>
          </p:nvPr>
        </p:nvSpPr>
        <p:spPr/>
        <p:txBody>
          <a:bodyPr/>
          <a:lstStyle/>
          <a:p>
            <a:fld id="{F60DB001-78B2-447E-B426-B67EE044C88C}" type="datetimeFigureOut">
              <a:rPr lang="zh-CN" altLang="en-US" smtClean="0"/>
              <a:t>2023/9/11</a:t>
            </a:fld>
            <a:endParaRPr lang="zh-CN" altLang="en-US"/>
          </a:p>
        </p:txBody>
      </p:sp>
      <p:sp>
        <p:nvSpPr>
          <p:cNvPr id="6" name="页脚占位符 5">
            <a:extLst>
              <a:ext uri="{FF2B5EF4-FFF2-40B4-BE49-F238E27FC236}">
                <a16:creationId xmlns:a16="http://schemas.microsoft.com/office/drawing/2014/main" id="{435A304A-5A9E-B54C-D350-4313E1CA5F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FC8721-7442-1D8B-38FB-7DA2A5DE6E56}"/>
              </a:ext>
            </a:extLst>
          </p:cNvPr>
          <p:cNvSpPr>
            <a:spLocks noGrp="1"/>
          </p:cNvSpPr>
          <p:nvPr>
            <p:ph type="sldNum" sz="quarter" idx="12"/>
          </p:nvPr>
        </p:nvSpPr>
        <p:spPr/>
        <p:txBody>
          <a:body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549959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48FADE-01D6-85B1-2D49-40F4603B3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2E09BE8-F28D-80E1-15ED-633076BEE3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24AF93-AE8B-C7F2-D0B0-22BD4EE2D1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0DB001-78B2-447E-B426-B67EE044C88C}" type="datetimeFigureOut">
              <a:rPr lang="zh-CN" altLang="en-US" smtClean="0"/>
              <a:t>2023/9/11</a:t>
            </a:fld>
            <a:endParaRPr lang="zh-CN" altLang="en-US"/>
          </a:p>
        </p:txBody>
      </p:sp>
      <p:sp>
        <p:nvSpPr>
          <p:cNvPr id="5" name="页脚占位符 4">
            <a:extLst>
              <a:ext uri="{FF2B5EF4-FFF2-40B4-BE49-F238E27FC236}">
                <a16:creationId xmlns:a16="http://schemas.microsoft.com/office/drawing/2014/main" id="{C6CC12A2-A922-B401-D0D9-744ED9D61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90DB9EE-A0FC-78E5-784B-0497E97CCE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3A0CA2-AD61-4E05-A2FF-EAD9EABC6718}" type="slidenum">
              <a:rPr lang="zh-CN" altLang="en-US" smtClean="0"/>
              <a:t>‹#›</a:t>
            </a:fld>
            <a:endParaRPr lang="zh-CN" altLang="en-US"/>
          </a:p>
        </p:txBody>
      </p:sp>
    </p:spTree>
    <p:extLst>
      <p:ext uri="{BB962C8B-B14F-4D97-AF65-F5344CB8AC3E}">
        <p14:creationId xmlns:p14="http://schemas.microsoft.com/office/powerpoint/2010/main" val="2868665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hyperlink" Target="https://julialang.org/blog/2018/08/union-splitting/"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s://julialang.org/blog/2018/08/union-splitting/"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hyperlink" Target="https://docs.julialang.org/en/v1/manual/interfaces/#man-interface-arra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2.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hyperlink" Target="https://docs.julialang.org/en/v1/manual/interfaces/#man-interface-array"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8" Type="http://schemas.openxmlformats.org/officeDocument/2006/relationships/image" Target="../media/image109.gif"/><Relationship Id="rId3" Type="http://schemas.openxmlformats.org/officeDocument/2006/relationships/slideLayout" Target="../slideLayouts/slideLayout13.xml"/><Relationship Id="rId7" Type="http://schemas.openxmlformats.org/officeDocument/2006/relationships/image" Target="../media/image108.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7.gif"/><Relationship Id="rId11" Type="http://schemas.openxmlformats.org/officeDocument/2006/relationships/hyperlink" Target="https://halide-lang.org/tutorials/tutorial_lesson_05_scheduling_1.html" TargetMode="External"/><Relationship Id="rId5" Type="http://schemas.openxmlformats.org/officeDocument/2006/relationships/image" Target="../media/image106.gif"/><Relationship Id="rId10" Type="http://schemas.openxmlformats.org/officeDocument/2006/relationships/image" Target="../media/image111.png"/><Relationship Id="rId4" Type="http://schemas.openxmlformats.org/officeDocument/2006/relationships/notesSlide" Target="../notesSlides/notesSlide47.xml"/><Relationship Id="rId9" Type="http://schemas.openxmlformats.org/officeDocument/2006/relationships/image" Target="../media/image110.gi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18.png"/><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121.png"/><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26.png"/><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8" Type="http://schemas.openxmlformats.org/officeDocument/2006/relationships/hyperlink" Target="https://julialang.org/blog/2017/01/moredots/" TargetMode="External"/><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1628055"/>
            <a:ext cx="12192000" cy="18341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6" name="TextBox 3"/>
          <p:cNvSpPr txBox="1">
            <a:spLocks noChangeArrowheads="1"/>
          </p:cNvSpPr>
          <p:nvPr/>
        </p:nvSpPr>
        <p:spPr bwMode="auto">
          <a:xfrm>
            <a:off x="0" y="1683370"/>
            <a:ext cx="12192000" cy="1723549"/>
          </a:xfrm>
          <a:prstGeom prst="rect">
            <a:avLst/>
          </a:prstGeom>
          <a:noFill/>
          <a:ln w="9525">
            <a:noFill/>
            <a:miter lim="800000"/>
          </a:ln>
          <a:effectLst/>
        </p:spPr>
        <p:txBody>
          <a:bodyPr wrap="square">
            <a:spAutoFit/>
          </a:bodyPr>
          <a:lstStyle/>
          <a:p>
            <a:pPr lvl="0" algn="ctr">
              <a:spcAft>
                <a:spcPts val="1200"/>
              </a:spcAft>
              <a:defRPr/>
            </a:pPr>
            <a:r>
              <a:rPr lang="en-US" altLang="zh-CN" sz="4800" b="1" dirty="0">
                <a:solidFill>
                  <a:prstClr val="white"/>
                </a:solidFill>
                <a:latin typeface="Century Schoolbook" panose="02040604050505020304" pitchFamily="18" charset="0"/>
                <a:ea typeface="等线" panose="02010600030101010101" pitchFamily="2" charset="-122"/>
                <a:cs typeface="Arial" panose="020B0604020202020204" pitchFamily="34" charset="0"/>
              </a:rPr>
              <a:t>MWORKS.Syslab 2023b</a:t>
            </a:r>
          </a:p>
          <a:p>
            <a:pPr lvl="0" algn="ctr">
              <a:spcAft>
                <a:spcPts val="1200"/>
              </a:spcAft>
              <a:defRPr/>
            </a:pPr>
            <a:r>
              <a:rPr lang="en-US" altLang="zh-CN" sz="4400" b="1" dirty="0">
                <a:solidFill>
                  <a:srgbClr val="FFC000"/>
                </a:solidFill>
                <a:latin typeface="Century Schoolbook" panose="02040604050505020304" pitchFamily="18" charset="0"/>
                <a:ea typeface="等线" panose="02010600030101010101" pitchFamily="2" charset="-122"/>
                <a:cs typeface="Arial" panose="020B0604020202020204" pitchFamily="34" charset="0"/>
              </a:rPr>
              <a:t>Julia </a:t>
            </a:r>
            <a:r>
              <a:rPr lang="zh-CN" altLang="en-US" sz="4400" b="1" dirty="0">
                <a:solidFill>
                  <a:srgbClr val="FFC000"/>
                </a:solidFill>
                <a:latin typeface="Century Schoolbook" panose="02040604050505020304" pitchFamily="18" charset="0"/>
                <a:ea typeface="等线" panose="02010600030101010101" pitchFamily="2" charset="-122"/>
                <a:cs typeface="Arial" panose="020B0604020202020204" pitchFamily="34" charset="0"/>
              </a:rPr>
              <a:t>性能优化</a:t>
            </a:r>
            <a:endParaRPr kumimoji="0" lang="en-US" altLang="zh-CN" sz="3200" b="1" i="0" u="none" strike="noStrike" kern="1200" cap="none" spc="0" normalizeH="0" noProof="0" dirty="0">
              <a:ln>
                <a:noFill/>
              </a:ln>
              <a:solidFill>
                <a:srgbClr val="FFC000"/>
              </a:solidFill>
              <a:effectLst/>
              <a:uLnTx/>
              <a:uFillTx/>
              <a:latin typeface="Century Schoolbook" panose="02040604050505020304" pitchFamily="18" charset="0"/>
              <a:ea typeface="等线" panose="02010600030101010101" pitchFamily="2" charset="-122"/>
              <a:cs typeface="Arial" panose="020B0604020202020204" pitchFamily="34" charset="0"/>
            </a:endParaRPr>
          </a:p>
        </p:txBody>
      </p:sp>
      <p:sp>
        <p:nvSpPr>
          <p:cNvPr id="7" name="矩形 6"/>
          <p:cNvSpPr/>
          <p:nvPr/>
        </p:nvSpPr>
        <p:spPr>
          <a:xfrm>
            <a:off x="3048000" y="4503400"/>
            <a:ext cx="6096000" cy="1754326"/>
          </a:xfrm>
          <a:prstGeom prst="rect">
            <a:avLst/>
          </a:prstGeom>
        </p:spPr>
        <p:txBody>
          <a:bodyPr>
            <a:spAutoFit/>
          </a:bodyPr>
          <a:lstStyle/>
          <a:p>
            <a:pPr algn="ctr">
              <a:lnSpc>
                <a:spcPct val="150000"/>
              </a:lnSpc>
            </a:pPr>
            <a:r>
              <a:rPr lang="zh-CN" altLang="en-US" sz="2400" b="1" dirty="0">
                <a:solidFill>
                  <a:schemeClr val="accent1">
                    <a:lumMod val="50000"/>
                  </a:schemeClr>
                </a:solidFill>
                <a:latin typeface="等线" panose="02010600030101010101" pitchFamily="2" charset="-122"/>
                <a:ea typeface="等线" panose="02010600030101010101" pitchFamily="2" charset="-122"/>
                <a:cs typeface="Arial" panose="020B0604020202020204" pitchFamily="34" charset="0"/>
              </a:rPr>
              <a:t>陈久宁</a:t>
            </a:r>
            <a:endParaRPr lang="en-US" altLang="zh-CN" sz="2400" b="1" dirty="0">
              <a:solidFill>
                <a:schemeClr val="accent1">
                  <a:lumMod val="50000"/>
                </a:schemeClr>
              </a:solidFill>
              <a:latin typeface="等线" panose="02010600030101010101" pitchFamily="2" charset="-122"/>
              <a:ea typeface="等线" panose="02010600030101010101" pitchFamily="2" charset="-122"/>
              <a:cs typeface="Arial" panose="020B0604020202020204" pitchFamily="34" charset="0"/>
            </a:endParaRPr>
          </a:p>
          <a:p>
            <a:pPr algn="ctr">
              <a:lnSpc>
                <a:spcPct val="150000"/>
              </a:lnSpc>
            </a:pPr>
            <a:r>
              <a:rPr lang="zh-CN" altLang="en-US" sz="2400" b="1" dirty="0">
                <a:solidFill>
                  <a:schemeClr val="accent1">
                    <a:lumMod val="50000"/>
                  </a:schemeClr>
                </a:solidFill>
                <a:latin typeface="等线" panose="02010600030101010101" pitchFamily="2" charset="-122"/>
                <a:ea typeface="等线" panose="02010600030101010101" pitchFamily="2" charset="-122"/>
                <a:cs typeface="Arial" panose="020B0604020202020204" pitchFamily="34" charset="0"/>
              </a:rPr>
              <a:t>苏州同元软控信息技术有限公司</a:t>
            </a:r>
            <a:endParaRPr lang="en-US" altLang="zh-CN" sz="2400" b="1" dirty="0">
              <a:solidFill>
                <a:schemeClr val="accent1">
                  <a:lumMod val="50000"/>
                </a:schemeClr>
              </a:solidFill>
              <a:latin typeface="等线" panose="02010600030101010101" pitchFamily="2" charset="-122"/>
              <a:ea typeface="等线" panose="02010600030101010101" pitchFamily="2" charset="-122"/>
              <a:cs typeface="Arial" panose="020B0604020202020204" pitchFamily="34" charset="0"/>
            </a:endParaRPr>
          </a:p>
          <a:p>
            <a:pPr algn="ctr" fontAlgn="t">
              <a:lnSpc>
                <a:spcPct val="150000"/>
              </a:lnSpc>
            </a:pPr>
            <a:fld id="{7E370449-7C39-435F-8DAA-471A3AD0019F}" type="datetime2">
              <a:rPr lang="zh-CN" altLang="en-US" sz="2400" b="1" smtClean="0">
                <a:solidFill>
                  <a:schemeClr val="accent1">
                    <a:lumMod val="50000"/>
                  </a:schemeClr>
                </a:solidFill>
                <a:latin typeface="等线" panose="02010600030101010101" pitchFamily="2" charset="-122"/>
                <a:ea typeface="等线" panose="02010600030101010101" pitchFamily="2" charset="-122"/>
                <a:cs typeface="Arial" panose="020B0604020202020204" pitchFamily="34" charset="0"/>
              </a:rPr>
              <a:t>2023年9月11日</a:t>
            </a:fld>
            <a:endParaRPr lang="zh-CN" altLang="zh-CN" sz="2400" b="1" dirty="0">
              <a:solidFill>
                <a:schemeClr val="accent1">
                  <a:lumMod val="50000"/>
                </a:schemeClr>
              </a:solidFill>
              <a:latin typeface="等线" panose="02010600030101010101" pitchFamily="2" charset="-122"/>
              <a:ea typeface="等线" panose="02010600030101010101" pitchFamily="2" charset="-122"/>
              <a:cs typeface="Arial" panose="020B0604020202020204" pitchFamily="34" charset="0"/>
            </a:endParaRPr>
          </a:p>
        </p:txBody>
      </p:sp>
      <p:pic>
        <p:nvPicPr>
          <p:cNvPr id="3" name="图形 2"/>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80376" y="5085184"/>
            <a:ext cx="3935760" cy="2154455"/>
          </a:xfrm>
          <a:prstGeom prst="rect">
            <a:avLst/>
          </a:prstGeom>
        </p:spPr>
      </p:pic>
      <p:sp>
        <p:nvSpPr>
          <p:cNvPr id="2" name="文本框 1">
            <a:extLst>
              <a:ext uri="{FF2B5EF4-FFF2-40B4-BE49-F238E27FC236}">
                <a16:creationId xmlns:a16="http://schemas.microsoft.com/office/drawing/2014/main" id="{C5C20C4B-7F0D-5AD7-F4AD-8503D707FD7F}"/>
              </a:ext>
            </a:extLst>
          </p:cNvPr>
          <p:cNvSpPr txBox="1"/>
          <p:nvPr/>
        </p:nvSpPr>
        <p:spPr>
          <a:xfrm>
            <a:off x="10312959" y="0"/>
            <a:ext cx="1879041" cy="307777"/>
          </a:xfrm>
          <a:prstGeom prst="rect">
            <a:avLst/>
          </a:prstGeom>
          <a:noFill/>
        </p:spPr>
        <p:txBody>
          <a:bodyPr wrap="none" rtlCol="0">
            <a:spAutoFit/>
          </a:bodyPr>
          <a:lstStyle/>
          <a:p>
            <a:r>
              <a:rPr lang="en-US" altLang="zh-CN" sz="1400" dirty="0">
                <a:solidFill>
                  <a:schemeClr val="bg1">
                    <a:lumMod val="50000"/>
                  </a:schemeClr>
                </a:solidFill>
                <a:latin typeface="+mn-ea"/>
              </a:rPr>
              <a:t>MWorks.Syslab 2023b</a:t>
            </a:r>
            <a:endParaRPr lang="zh-CN" altLang="en-US" sz="1400" dirty="0">
              <a:solidFill>
                <a:schemeClr val="bg1">
                  <a:lumMod val="50000"/>
                </a:schemeClr>
              </a:solidFill>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类型稳定：从 </a:t>
            </a: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 函数开始</a:t>
            </a:r>
          </a:p>
        </p:txBody>
      </p:sp>
      <p:pic>
        <p:nvPicPr>
          <p:cNvPr id="41" name="Picture 40">
            <a:extLst>
              <a:ext uri="{FF2B5EF4-FFF2-40B4-BE49-F238E27FC236}">
                <a16:creationId xmlns:a16="http://schemas.microsoft.com/office/drawing/2014/main" id="{A7BDC75C-F27B-E80A-B0DA-5CF1F3BE7C68}"/>
              </a:ext>
            </a:extLst>
          </p:cNvPr>
          <p:cNvPicPr>
            <a:picLocks noChangeAspect="1"/>
          </p:cNvPicPr>
          <p:nvPr/>
        </p:nvPicPr>
        <p:blipFill rotWithShape="1">
          <a:blip r:embed="rId3"/>
          <a:srcRect l="1216" r="34272" b="6966"/>
          <a:stretch/>
        </p:blipFill>
        <p:spPr>
          <a:xfrm>
            <a:off x="774774" y="2492037"/>
            <a:ext cx="2621761" cy="2055855"/>
          </a:xfrm>
          <a:prstGeom prst="rect">
            <a:avLst/>
          </a:prstGeom>
        </p:spPr>
      </p:pic>
      <p:sp>
        <p:nvSpPr>
          <p:cNvPr id="43" name="TextBox 42">
            <a:extLst>
              <a:ext uri="{FF2B5EF4-FFF2-40B4-BE49-F238E27FC236}">
                <a16:creationId xmlns:a16="http://schemas.microsoft.com/office/drawing/2014/main" id="{F52D85C9-1068-DB50-4849-B74E85AEDC49}"/>
              </a:ext>
            </a:extLst>
          </p:cNvPr>
          <p:cNvSpPr txBox="1"/>
          <p:nvPr/>
        </p:nvSpPr>
        <p:spPr>
          <a:xfrm>
            <a:off x="1683313" y="1990027"/>
            <a:ext cx="607859" cy="369332"/>
          </a:xfrm>
          <a:prstGeom prst="rect">
            <a:avLst/>
          </a:prstGeom>
          <a:noFill/>
        </p:spPr>
        <p:txBody>
          <a:bodyPr wrap="none" rtlCol="0">
            <a:spAutoFit/>
          </a:bodyPr>
          <a:lstStyle/>
          <a:p>
            <a:r>
              <a:rPr lang="en-CN" dirty="0"/>
              <a:t>Julia</a:t>
            </a:r>
          </a:p>
        </p:txBody>
      </p:sp>
      <p:sp>
        <p:nvSpPr>
          <p:cNvPr id="2" name="TextBox 1">
            <a:extLst>
              <a:ext uri="{FF2B5EF4-FFF2-40B4-BE49-F238E27FC236}">
                <a16:creationId xmlns:a16="http://schemas.microsoft.com/office/drawing/2014/main" id="{FB0F79C8-C0F4-2684-AFB3-4D1E70A5FC30}"/>
              </a:ext>
            </a:extLst>
          </p:cNvPr>
          <p:cNvSpPr txBox="1"/>
          <p:nvPr/>
        </p:nvSpPr>
        <p:spPr>
          <a:xfrm>
            <a:off x="292597" y="698385"/>
            <a:ext cx="5705408" cy="369332"/>
          </a:xfrm>
          <a:prstGeom prst="rect">
            <a:avLst/>
          </a:prstGeom>
          <a:noFill/>
        </p:spPr>
        <p:txBody>
          <a:bodyPr wrap="none" rtlCol="0">
            <a:spAutoFit/>
          </a:bodyPr>
          <a:lstStyle/>
          <a:p>
            <a:pPr algn="ctr"/>
            <a:r>
              <a:rPr lang="zh-CN" altLang="en-US" dirty="0"/>
              <a:t>代码编译期间只能够获得类型信息，而无法获得值信息</a:t>
            </a:r>
            <a:endParaRPr lang="en-CN" dirty="0"/>
          </a:p>
        </p:txBody>
      </p:sp>
      <p:sp>
        <p:nvSpPr>
          <p:cNvPr id="19" name="TextBox 18">
            <a:extLst>
              <a:ext uri="{FF2B5EF4-FFF2-40B4-BE49-F238E27FC236}">
                <a16:creationId xmlns:a16="http://schemas.microsoft.com/office/drawing/2014/main" id="{313A4853-1244-FBAA-4506-136F29695AD5}"/>
              </a:ext>
            </a:extLst>
          </p:cNvPr>
          <p:cNvSpPr txBox="1"/>
          <p:nvPr/>
        </p:nvSpPr>
        <p:spPr>
          <a:xfrm>
            <a:off x="2980788" y="1086034"/>
            <a:ext cx="5022529" cy="338554"/>
          </a:xfrm>
          <a:prstGeom prst="rect">
            <a:avLst/>
          </a:prstGeom>
          <a:solidFill>
            <a:schemeClr val="accent1">
              <a:lumMod val="40000"/>
              <a:lumOff val="60000"/>
            </a:schemeClr>
          </a:solidFill>
        </p:spPr>
        <p:txBody>
          <a:bodyPr wrap="none" rtlCol="0">
            <a:spAutoFit/>
          </a:bodyPr>
          <a:lstStyle/>
          <a:p>
            <a:pPr algn="ctr"/>
            <a:r>
              <a:rPr lang="zh-CN" altLang="en-US" sz="1600" dirty="0"/>
              <a:t>函数输入 </a:t>
            </a:r>
            <a:r>
              <a:rPr lang="en-US" altLang="zh-CN" sz="1600" dirty="0" err="1"/>
              <a:t>mymax</a:t>
            </a:r>
            <a:r>
              <a:rPr lang="en-US" altLang="zh-CN" sz="1600" dirty="0"/>
              <a:t>(1, 2) </a:t>
            </a:r>
            <a:r>
              <a:rPr lang="zh-CN" altLang="en-US" sz="1600" dirty="0"/>
              <a:t>在编译阶段是</a:t>
            </a:r>
            <a:r>
              <a:rPr lang="en-US" altLang="zh-CN" sz="1600" dirty="0"/>
              <a:t> </a:t>
            </a:r>
            <a:r>
              <a:rPr lang="en-US" altLang="zh-CN" sz="1600" dirty="0" err="1"/>
              <a:t>mymax</a:t>
            </a:r>
            <a:r>
              <a:rPr lang="en-US" altLang="zh-CN" sz="1600" dirty="0"/>
              <a:t>(::Int, ::Int)</a:t>
            </a:r>
            <a:endParaRPr lang="en-CN" sz="1600" dirty="0"/>
          </a:p>
        </p:txBody>
      </p:sp>
      <p:grpSp>
        <p:nvGrpSpPr>
          <p:cNvPr id="23" name="Group 22">
            <a:extLst>
              <a:ext uri="{FF2B5EF4-FFF2-40B4-BE49-F238E27FC236}">
                <a16:creationId xmlns:a16="http://schemas.microsoft.com/office/drawing/2014/main" id="{9FA739D5-F508-C27B-48E0-8901B093C714}"/>
              </a:ext>
            </a:extLst>
          </p:cNvPr>
          <p:cNvGrpSpPr/>
          <p:nvPr/>
        </p:nvGrpSpPr>
        <p:grpSpPr>
          <a:xfrm>
            <a:off x="3610325" y="1719160"/>
            <a:ext cx="6065520" cy="2112324"/>
            <a:chOff x="3610325" y="1719160"/>
            <a:chExt cx="6065520" cy="2112324"/>
          </a:xfrm>
        </p:grpSpPr>
        <p:cxnSp>
          <p:nvCxnSpPr>
            <p:cNvPr id="4" name="Straight Arrow Connector 3">
              <a:extLst>
                <a:ext uri="{FF2B5EF4-FFF2-40B4-BE49-F238E27FC236}">
                  <a16:creationId xmlns:a16="http://schemas.microsoft.com/office/drawing/2014/main" id="{D3607EB2-B667-0251-17D4-4A072C6301C2}"/>
                </a:ext>
              </a:extLst>
            </p:cNvPr>
            <p:cNvCxnSpPr>
              <a:cxnSpLocks/>
            </p:cNvCxnSpPr>
            <p:nvPr/>
          </p:nvCxnSpPr>
          <p:spPr>
            <a:xfrm flipV="1">
              <a:off x="3610325" y="2162927"/>
              <a:ext cx="2113269" cy="4492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E578D6A-06D6-44D7-F651-A1994ED471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98005" y="1719160"/>
              <a:ext cx="3677840" cy="2112324"/>
            </a:xfrm>
            <a:prstGeom prst="rect">
              <a:avLst/>
            </a:prstGeom>
          </p:spPr>
        </p:pic>
        <p:sp>
          <p:nvSpPr>
            <p:cNvPr id="21" name="TextBox 20">
              <a:extLst>
                <a:ext uri="{FF2B5EF4-FFF2-40B4-BE49-F238E27FC236}">
                  <a16:creationId xmlns:a16="http://schemas.microsoft.com/office/drawing/2014/main" id="{DE8CB14D-3968-85E7-A496-C5EBAE01C4CA}"/>
                </a:ext>
              </a:extLst>
            </p:cNvPr>
            <p:cNvSpPr txBox="1"/>
            <p:nvPr/>
          </p:nvSpPr>
          <p:spPr>
            <a:xfrm>
              <a:off x="3610325" y="2611292"/>
              <a:ext cx="1497526" cy="307777"/>
            </a:xfrm>
            <a:prstGeom prst="rect">
              <a:avLst/>
            </a:prstGeom>
            <a:noFill/>
          </p:spPr>
          <p:txBody>
            <a:bodyPr wrap="none" rtlCol="0">
              <a:spAutoFit/>
            </a:bodyPr>
            <a:lstStyle/>
            <a:p>
              <a:r>
                <a:rPr lang="en-US" sz="1400" dirty="0"/>
                <a:t>m</a:t>
              </a:r>
              <a:r>
                <a:rPr lang="en-CN" sz="1400" dirty="0"/>
                <a:t>ymax(::Int, ::Int)</a:t>
              </a:r>
            </a:p>
          </p:txBody>
        </p:sp>
        <p:sp>
          <p:nvSpPr>
            <p:cNvPr id="5" name="Rectangle 4">
              <a:extLst>
                <a:ext uri="{FF2B5EF4-FFF2-40B4-BE49-F238E27FC236}">
                  <a16:creationId xmlns:a16="http://schemas.microsoft.com/office/drawing/2014/main" id="{548F7E4C-3F8E-18F6-2D65-368B79E7EA02}"/>
                </a:ext>
              </a:extLst>
            </p:cNvPr>
            <p:cNvSpPr/>
            <p:nvPr/>
          </p:nvSpPr>
          <p:spPr>
            <a:xfrm>
              <a:off x="6354147" y="2919069"/>
              <a:ext cx="709127" cy="164164"/>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0414C20E-71F3-811C-FF51-7F94CE62ABEC}"/>
                </a:ext>
              </a:extLst>
            </p:cNvPr>
            <p:cNvSpPr txBox="1"/>
            <p:nvPr/>
          </p:nvSpPr>
          <p:spPr>
            <a:xfrm>
              <a:off x="7117652" y="2829008"/>
              <a:ext cx="1251907" cy="307777"/>
            </a:xfrm>
            <a:prstGeom prst="rect">
              <a:avLst/>
            </a:prstGeom>
            <a:noFill/>
          </p:spPr>
          <p:txBody>
            <a:bodyPr wrap="square">
              <a:spAutoFit/>
            </a:bodyPr>
            <a:lstStyle/>
            <a:p>
              <a:r>
                <a:rPr lang="en-CN" sz="1400" dirty="0">
                  <a:solidFill>
                    <a:schemeClr val="accent4"/>
                  </a:solidFill>
                </a:rPr>
                <a:t>输出 Int</a:t>
              </a:r>
              <a:r>
                <a:rPr lang="zh-CN" altLang="en-US" sz="1400" dirty="0">
                  <a:solidFill>
                    <a:schemeClr val="accent4"/>
                  </a:solidFill>
                </a:rPr>
                <a:t> 类型</a:t>
              </a:r>
              <a:endParaRPr lang="en-CN" sz="1400" dirty="0">
                <a:solidFill>
                  <a:schemeClr val="accent4"/>
                </a:solidFill>
              </a:endParaRPr>
            </a:p>
          </p:txBody>
        </p:sp>
        <p:sp>
          <p:nvSpPr>
            <p:cNvPr id="10" name="Rectangle 9">
              <a:extLst>
                <a:ext uri="{FF2B5EF4-FFF2-40B4-BE49-F238E27FC236}">
                  <a16:creationId xmlns:a16="http://schemas.microsoft.com/office/drawing/2014/main" id="{47E735B7-A522-360D-F500-7B4C7C5369B6}"/>
                </a:ext>
              </a:extLst>
            </p:cNvPr>
            <p:cNvSpPr/>
            <p:nvPr/>
          </p:nvSpPr>
          <p:spPr>
            <a:xfrm>
              <a:off x="8092751" y="1914203"/>
              <a:ext cx="1349829" cy="201444"/>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TextBox 13">
              <a:extLst>
                <a:ext uri="{FF2B5EF4-FFF2-40B4-BE49-F238E27FC236}">
                  <a16:creationId xmlns:a16="http://schemas.microsoft.com/office/drawing/2014/main" id="{04D64E97-B3BE-DBA1-6D06-513BBB84F40E}"/>
                </a:ext>
              </a:extLst>
            </p:cNvPr>
            <p:cNvSpPr txBox="1"/>
            <p:nvPr/>
          </p:nvSpPr>
          <p:spPr>
            <a:xfrm>
              <a:off x="8025079" y="2184260"/>
              <a:ext cx="1485172" cy="307777"/>
            </a:xfrm>
            <a:prstGeom prst="rect">
              <a:avLst/>
            </a:prstGeom>
            <a:noFill/>
          </p:spPr>
          <p:txBody>
            <a:bodyPr wrap="square">
              <a:spAutoFit/>
            </a:bodyPr>
            <a:lstStyle/>
            <a:p>
              <a:r>
                <a:rPr lang="en-US" sz="1400" dirty="0" err="1">
                  <a:solidFill>
                    <a:schemeClr val="accent4"/>
                  </a:solidFill>
                </a:rPr>
                <a:t>输入</a:t>
              </a:r>
              <a:r>
                <a:rPr lang="en-US" sz="1400" dirty="0">
                  <a:solidFill>
                    <a:schemeClr val="accent4"/>
                  </a:solidFill>
                </a:rPr>
                <a:t> Int, Int </a:t>
              </a:r>
              <a:r>
                <a:rPr lang="en-US" sz="1400" dirty="0" err="1">
                  <a:solidFill>
                    <a:schemeClr val="accent4"/>
                  </a:solidFill>
                </a:rPr>
                <a:t>类型</a:t>
              </a:r>
              <a:endParaRPr lang="en-CN" sz="1400" dirty="0">
                <a:solidFill>
                  <a:schemeClr val="accent4"/>
                </a:solidFill>
              </a:endParaRPr>
            </a:p>
          </p:txBody>
        </p:sp>
      </p:grpSp>
      <p:grpSp>
        <p:nvGrpSpPr>
          <p:cNvPr id="24" name="Group 23">
            <a:extLst>
              <a:ext uri="{FF2B5EF4-FFF2-40B4-BE49-F238E27FC236}">
                <a16:creationId xmlns:a16="http://schemas.microsoft.com/office/drawing/2014/main" id="{F28E0A94-7B21-8E7B-C4BF-98C104975A2B}"/>
              </a:ext>
            </a:extLst>
          </p:cNvPr>
          <p:cNvGrpSpPr/>
          <p:nvPr/>
        </p:nvGrpSpPr>
        <p:grpSpPr>
          <a:xfrm>
            <a:off x="3586228" y="4026022"/>
            <a:ext cx="6089616" cy="2055855"/>
            <a:chOff x="3586228" y="4026022"/>
            <a:chExt cx="6089616" cy="2055855"/>
          </a:xfrm>
        </p:grpSpPr>
        <p:cxnSp>
          <p:nvCxnSpPr>
            <p:cNvPr id="11" name="Straight Arrow Connector 10">
              <a:extLst>
                <a:ext uri="{FF2B5EF4-FFF2-40B4-BE49-F238E27FC236}">
                  <a16:creationId xmlns:a16="http://schemas.microsoft.com/office/drawing/2014/main" id="{0E307511-4AB2-EF2A-2819-4A7A33798AB3}"/>
                </a:ext>
              </a:extLst>
            </p:cNvPr>
            <p:cNvCxnSpPr>
              <a:cxnSpLocks/>
            </p:cNvCxnSpPr>
            <p:nvPr/>
          </p:nvCxnSpPr>
          <p:spPr>
            <a:xfrm>
              <a:off x="3586228" y="4547892"/>
              <a:ext cx="2222083" cy="5404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E3F61B-60C6-0C7B-F1E1-46B8A674B8A8}"/>
                </a:ext>
              </a:extLst>
            </p:cNvPr>
            <p:cNvSpPr txBox="1"/>
            <p:nvPr/>
          </p:nvSpPr>
          <p:spPr>
            <a:xfrm>
              <a:off x="3586228" y="4155795"/>
              <a:ext cx="2222083" cy="307777"/>
            </a:xfrm>
            <a:prstGeom prst="rect">
              <a:avLst/>
            </a:prstGeom>
            <a:noFill/>
          </p:spPr>
          <p:txBody>
            <a:bodyPr wrap="none" rtlCol="0">
              <a:spAutoFit/>
            </a:bodyPr>
            <a:lstStyle/>
            <a:p>
              <a:r>
                <a:rPr lang="en-US" sz="1400" dirty="0"/>
                <a:t>m</a:t>
              </a:r>
              <a:r>
                <a:rPr lang="en-CN" sz="1400" dirty="0"/>
                <a:t>ymax(::Float64, ::Float64)</a:t>
              </a:r>
            </a:p>
          </p:txBody>
        </p:sp>
        <p:pic>
          <p:nvPicPr>
            <p:cNvPr id="15" name="Picture 14">
              <a:extLst>
                <a:ext uri="{FF2B5EF4-FFF2-40B4-BE49-F238E27FC236}">
                  <a16:creationId xmlns:a16="http://schemas.microsoft.com/office/drawing/2014/main" id="{E5F9E44E-1E39-2645-AFBC-54E97ECA49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98004" y="4026022"/>
              <a:ext cx="3677840" cy="2055855"/>
            </a:xfrm>
            <a:prstGeom prst="rect">
              <a:avLst/>
            </a:prstGeom>
          </p:spPr>
        </p:pic>
        <p:sp>
          <p:nvSpPr>
            <p:cNvPr id="16" name="Rectangle 15">
              <a:extLst>
                <a:ext uri="{FF2B5EF4-FFF2-40B4-BE49-F238E27FC236}">
                  <a16:creationId xmlns:a16="http://schemas.microsoft.com/office/drawing/2014/main" id="{F34E0D06-C6E2-F8A8-F935-DBC3730E2238}"/>
                </a:ext>
              </a:extLst>
            </p:cNvPr>
            <p:cNvSpPr/>
            <p:nvPr/>
          </p:nvSpPr>
          <p:spPr>
            <a:xfrm>
              <a:off x="6354146" y="5230237"/>
              <a:ext cx="709127" cy="164164"/>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TextBox 16">
              <a:extLst>
                <a:ext uri="{FF2B5EF4-FFF2-40B4-BE49-F238E27FC236}">
                  <a16:creationId xmlns:a16="http://schemas.microsoft.com/office/drawing/2014/main" id="{0896832C-0A36-344B-4B58-8490EB5CFB81}"/>
                </a:ext>
              </a:extLst>
            </p:cNvPr>
            <p:cNvSpPr txBox="1"/>
            <p:nvPr/>
          </p:nvSpPr>
          <p:spPr>
            <a:xfrm>
              <a:off x="7117652" y="5134225"/>
              <a:ext cx="1662455" cy="307777"/>
            </a:xfrm>
            <a:prstGeom prst="rect">
              <a:avLst/>
            </a:prstGeom>
            <a:noFill/>
          </p:spPr>
          <p:txBody>
            <a:bodyPr wrap="square">
              <a:spAutoFit/>
            </a:bodyPr>
            <a:lstStyle/>
            <a:p>
              <a:r>
                <a:rPr lang="en-CN" sz="1400" dirty="0">
                  <a:solidFill>
                    <a:schemeClr val="accent4"/>
                  </a:solidFill>
                </a:rPr>
                <a:t>输出 Float64</a:t>
              </a:r>
              <a:r>
                <a:rPr lang="zh-CN" altLang="en-US" sz="1400" dirty="0">
                  <a:solidFill>
                    <a:schemeClr val="accent4"/>
                  </a:solidFill>
                </a:rPr>
                <a:t> 类型</a:t>
              </a:r>
              <a:endParaRPr lang="en-CN" sz="1400" dirty="0">
                <a:solidFill>
                  <a:schemeClr val="accent4"/>
                </a:solidFill>
              </a:endParaRPr>
            </a:p>
          </p:txBody>
        </p:sp>
        <p:sp>
          <p:nvSpPr>
            <p:cNvPr id="18" name="Rectangle 17">
              <a:extLst>
                <a:ext uri="{FF2B5EF4-FFF2-40B4-BE49-F238E27FC236}">
                  <a16:creationId xmlns:a16="http://schemas.microsoft.com/office/drawing/2014/main" id="{139A63E9-8582-5AFB-B0B2-6F1BAEF8F616}"/>
                </a:ext>
              </a:extLst>
            </p:cNvPr>
            <p:cNvSpPr/>
            <p:nvPr/>
          </p:nvSpPr>
          <p:spPr>
            <a:xfrm>
              <a:off x="8027433" y="4216039"/>
              <a:ext cx="1485172" cy="238201"/>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22" name="TextBox 21">
            <a:extLst>
              <a:ext uri="{FF2B5EF4-FFF2-40B4-BE49-F238E27FC236}">
                <a16:creationId xmlns:a16="http://schemas.microsoft.com/office/drawing/2014/main" id="{2DAC4B9A-D1E7-7B75-1C39-44AF84A3C7B4}"/>
              </a:ext>
            </a:extLst>
          </p:cNvPr>
          <p:cNvSpPr txBox="1"/>
          <p:nvPr/>
        </p:nvSpPr>
        <p:spPr>
          <a:xfrm>
            <a:off x="7531734" y="4470977"/>
            <a:ext cx="2471861" cy="307777"/>
          </a:xfrm>
          <a:prstGeom prst="rect">
            <a:avLst/>
          </a:prstGeom>
          <a:noFill/>
        </p:spPr>
        <p:txBody>
          <a:bodyPr wrap="square">
            <a:spAutoFit/>
          </a:bodyPr>
          <a:lstStyle/>
          <a:p>
            <a:r>
              <a:rPr lang="en-US" sz="1400" dirty="0" err="1">
                <a:solidFill>
                  <a:schemeClr val="accent4"/>
                </a:solidFill>
              </a:rPr>
              <a:t>输入</a:t>
            </a:r>
            <a:r>
              <a:rPr lang="en-US" sz="1400" dirty="0">
                <a:solidFill>
                  <a:schemeClr val="accent4"/>
                </a:solidFill>
              </a:rPr>
              <a:t> Float64, Float64 </a:t>
            </a:r>
            <a:r>
              <a:rPr lang="en-US" sz="1400" dirty="0" err="1">
                <a:solidFill>
                  <a:schemeClr val="accent4"/>
                </a:solidFill>
              </a:rPr>
              <a:t>类型</a:t>
            </a:r>
            <a:endParaRPr lang="en-CN" sz="1400" dirty="0">
              <a:solidFill>
                <a:schemeClr val="accent4"/>
              </a:solidFill>
            </a:endParaRPr>
          </a:p>
        </p:txBody>
      </p:sp>
      <p:sp>
        <p:nvSpPr>
          <p:cNvPr id="6" name="TextBox 5">
            <a:extLst>
              <a:ext uri="{FF2B5EF4-FFF2-40B4-BE49-F238E27FC236}">
                <a16:creationId xmlns:a16="http://schemas.microsoft.com/office/drawing/2014/main" id="{DFDD1734-24F5-EDA0-38E9-ECB7A6939A39}"/>
              </a:ext>
            </a:extLst>
          </p:cNvPr>
          <p:cNvSpPr txBox="1"/>
          <p:nvPr/>
        </p:nvSpPr>
        <p:spPr>
          <a:xfrm>
            <a:off x="0" y="6104251"/>
            <a:ext cx="3595856" cy="307777"/>
          </a:xfrm>
          <a:prstGeom prst="rect">
            <a:avLst/>
          </a:prstGeom>
          <a:noFill/>
        </p:spPr>
        <p:txBody>
          <a:bodyPr wrap="none" rtlCol="0">
            <a:spAutoFit/>
          </a:bodyPr>
          <a:lstStyle/>
          <a:p>
            <a:r>
              <a:rPr lang="en-CN" sz="1400" dirty="0">
                <a:solidFill>
                  <a:schemeClr val="tx1">
                    <a:lumMod val="50000"/>
                    <a:lumOff val="50000"/>
                  </a:schemeClr>
                </a:solidFill>
              </a:rPr>
              <a:t>实际上</a:t>
            </a:r>
            <a:r>
              <a:rPr lang="zh-CN" altLang="en-US" sz="1400" dirty="0">
                <a:solidFill>
                  <a:schemeClr val="tx1">
                    <a:lumMod val="50000"/>
                    <a:lumOff val="50000"/>
                  </a:schemeClr>
                </a:solidFill>
              </a:rPr>
              <a:t>，编译器还可以获得一些常量信息。</a:t>
            </a:r>
            <a:endParaRPr lang="en-CN" sz="1400" dirty="0">
              <a:solidFill>
                <a:schemeClr val="tx1">
                  <a:lumMod val="50000"/>
                  <a:lumOff val="50000"/>
                </a:schemeClr>
              </a:solidFill>
            </a:endParaRPr>
          </a:p>
        </p:txBody>
      </p:sp>
    </p:spTree>
    <p:extLst>
      <p:ext uri="{BB962C8B-B14F-4D97-AF65-F5344CB8AC3E}">
        <p14:creationId xmlns:p14="http://schemas.microsoft.com/office/powerpoint/2010/main" val="334390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类型稳定：从 </a:t>
            </a: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 函数开始</a:t>
            </a:r>
          </a:p>
        </p:txBody>
      </p:sp>
      <p:pic>
        <p:nvPicPr>
          <p:cNvPr id="41" name="Picture 40">
            <a:extLst>
              <a:ext uri="{FF2B5EF4-FFF2-40B4-BE49-F238E27FC236}">
                <a16:creationId xmlns:a16="http://schemas.microsoft.com/office/drawing/2014/main" id="{A7BDC75C-F27B-E80A-B0DA-5CF1F3BE7C68}"/>
              </a:ext>
            </a:extLst>
          </p:cNvPr>
          <p:cNvPicPr>
            <a:picLocks noChangeAspect="1"/>
          </p:cNvPicPr>
          <p:nvPr/>
        </p:nvPicPr>
        <p:blipFill rotWithShape="1">
          <a:blip r:embed="rId3"/>
          <a:srcRect l="1216" r="34272" b="6966"/>
          <a:stretch/>
        </p:blipFill>
        <p:spPr>
          <a:xfrm>
            <a:off x="764184" y="1585303"/>
            <a:ext cx="2621761" cy="2055855"/>
          </a:xfrm>
          <a:prstGeom prst="rect">
            <a:avLst/>
          </a:prstGeom>
        </p:spPr>
      </p:pic>
      <p:sp>
        <p:nvSpPr>
          <p:cNvPr id="43" name="TextBox 42">
            <a:extLst>
              <a:ext uri="{FF2B5EF4-FFF2-40B4-BE49-F238E27FC236}">
                <a16:creationId xmlns:a16="http://schemas.microsoft.com/office/drawing/2014/main" id="{F52D85C9-1068-DB50-4849-B74E85AEDC49}"/>
              </a:ext>
            </a:extLst>
          </p:cNvPr>
          <p:cNvSpPr txBox="1"/>
          <p:nvPr/>
        </p:nvSpPr>
        <p:spPr>
          <a:xfrm>
            <a:off x="1771134" y="1133478"/>
            <a:ext cx="607859" cy="369332"/>
          </a:xfrm>
          <a:prstGeom prst="rect">
            <a:avLst/>
          </a:prstGeom>
          <a:noFill/>
        </p:spPr>
        <p:txBody>
          <a:bodyPr wrap="none" rtlCol="0">
            <a:spAutoFit/>
          </a:bodyPr>
          <a:lstStyle/>
          <a:p>
            <a:r>
              <a:rPr lang="en-CN" dirty="0"/>
              <a:t>Julia</a:t>
            </a:r>
          </a:p>
        </p:txBody>
      </p:sp>
      <p:sp>
        <p:nvSpPr>
          <p:cNvPr id="2" name="TextBox 1">
            <a:extLst>
              <a:ext uri="{FF2B5EF4-FFF2-40B4-BE49-F238E27FC236}">
                <a16:creationId xmlns:a16="http://schemas.microsoft.com/office/drawing/2014/main" id="{FB0F79C8-C0F4-2684-AFB3-4D1E70A5FC30}"/>
              </a:ext>
            </a:extLst>
          </p:cNvPr>
          <p:cNvSpPr txBox="1"/>
          <p:nvPr/>
        </p:nvSpPr>
        <p:spPr>
          <a:xfrm>
            <a:off x="294066" y="698593"/>
            <a:ext cx="6651180" cy="369332"/>
          </a:xfrm>
          <a:prstGeom prst="rect">
            <a:avLst/>
          </a:prstGeom>
          <a:noFill/>
        </p:spPr>
        <p:txBody>
          <a:bodyPr wrap="none" rtlCol="0">
            <a:spAutoFit/>
          </a:bodyPr>
          <a:lstStyle/>
          <a:p>
            <a:pPr algn="ctr"/>
            <a:r>
              <a:rPr lang="zh-CN" altLang="en-US" dirty="0"/>
              <a:t>问：编译器如何判断 </a:t>
            </a:r>
            <a:r>
              <a:rPr lang="en-US" altLang="zh-CN" dirty="0" err="1"/>
              <a:t>mymax</a:t>
            </a:r>
            <a:r>
              <a:rPr lang="en-US" altLang="zh-CN" dirty="0"/>
              <a:t>(1.5, 2) </a:t>
            </a:r>
            <a:r>
              <a:rPr lang="zh-CN" altLang="en-US" dirty="0"/>
              <a:t>与 </a:t>
            </a:r>
            <a:r>
              <a:rPr lang="en-US" altLang="zh-CN" dirty="0" err="1"/>
              <a:t>mymax</a:t>
            </a:r>
            <a:r>
              <a:rPr lang="en-US" altLang="zh-CN" dirty="0"/>
              <a:t>(1, 2.5)</a:t>
            </a:r>
            <a:r>
              <a:rPr lang="zh-CN" altLang="en-US" dirty="0"/>
              <a:t> 的返回值？</a:t>
            </a:r>
            <a:endParaRPr lang="en-CN" dirty="0"/>
          </a:p>
        </p:txBody>
      </p:sp>
      <p:grpSp>
        <p:nvGrpSpPr>
          <p:cNvPr id="35" name="Group 34">
            <a:extLst>
              <a:ext uri="{FF2B5EF4-FFF2-40B4-BE49-F238E27FC236}">
                <a16:creationId xmlns:a16="http://schemas.microsoft.com/office/drawing/2014/main" id="{CCC8CC72-692E-E6F4-5A20-05A655B44B0E}"/>
              </a:ext>
            </a:extLst>
          </p:cNvPr>
          <p:cNvGrpSpPr/>
          <p:nvPr/>
        </p:nvGrpSpPr>
        <p:grpSpPr>
          <a:xfrm>
            <a:off x="3385945" y="878164"/>
            <a:ext cx="8133999" cy="5441379"/>
            <a:chOff x="3385945" y="878164"/>
            <a:chExt cx="8133999" cy="5441379"/>
          </a:xfrm>
        </p:grpSpPr>
        <p:pic>
          <p:nvPicPr>
            <p:cNvPr id="17" name="Picture 16">
              <a:extLst>
                <a:ext uri="{FF2B5EF4-FFF2-40B4-BE49-F238E27FC236}">
                  <a16:creationId xmlns:a16="http://schemas.microsoft.com/office/drawing/2014/main" id="{83DE0E98-2858-2007-04C7-FAE0CD0433B9}"/>
                </a:ext>
              </a:extLst>
            </p:cNvPr>
            <p:cNvPicPr>
              <a:picLocks noChangeAspect="1"/>
            </p:cNvPicPr>
            <p:nvPr/>
          </p:nvPicPr>
          <p:blipFill>
            <a:blip r:embed="rId4"/>
            <a:stretch>
              <a:fillRect/>
            </a:stretch>
          </p:blipFill>
          <p:spPr>
            <a:xfrm>
              <a:off x="7245495" y="1331285"/>
              <a:ext cx="4274449" cy="4988258"/>
            </a:xfrm>
            <a:prstGeom prst="rect">
              <a:avLst/>
            </a:prstGeom>
          </p:spPr>
        </p:pic>
        <p:cxnSp>
          <p:nvCxnSpPr>
            <p:cNvPr id="4" name="Straight Arrow Connector 3">
              <a:extLst>
                <a:ext uri="{FF2B5EF4-FFF2-40B4-BE49-F238E27FC236}">
                  <a16:creationId xmlns:a16="http://schemas.microsoft.com/office/drawing/2014/main" id="{D3607EB2-B667-0251-17D4-4A072C6301C2}"/>
                </a:ext>
              </a:extLst>
            </p:cNvPr>
            <p:cNvCxnSpPr>
              <a:cxnSpLocks/>
              <a:stCxn id="41" idx="3"/>
            </p:cNvCxnSpPr>
            <p:nvPr/>
          </p:nvCxnSpPr>
          <p:spPr>
            <a:xfrm>
              <a:off x="3385945" y="2613231"/>
              <a:ext cx="3779965" cy="1010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FFAFCE5-00A1-2B76-2D79-07959EE2DA9A}"/>
                </a:ext>
              </a:extLst>
            </p:cNvPr>
            <p:cNvSpPr txBox="1"/>
            <p:nvPr/>
          </p:nvSpPr>
          <p:spPr>
            <a:xfrm>
              <a:off x="7484604" y="878164"/>
              <a:ext cx="3796232" cy="338554"/>
            </a:xfrm>
            <a:prstGeom prst="rect">
              <a:avLst/>
            </a:prstGeom>
            <a:solidFill>
              <a:schemeClr val="accent1">
                <a:lumMod val="40000"/>
                <a:lumOff val="60000"/>
              </a:schemeClr>
            </a:solidFill>
          </p:spPr>
          <p:txBody>
            <a:bodyPr wrap="none" rtlCol="0">
              <a:spAutoFit/>
            </a:bodyPr>
            <a:lstStyle/>
            <a:p>
              <a:pPr algn="ctr"/>
              <a:r>
                <a:rPr lang="zh-CN" altLang="en-CN" sz="1600" dirty="0"/>
                <a:t>编译</a:t>
              </a:r>
              <a:r>
                <a:rPr lang="zh-CN" altLang="en-US" sz="1600" dirty="0"/>
                <a:t>器不知道输入的具体值 </a:t>
              </a:r>
              <a:r>
                <a:rPr lang="en-US" altLang="zh-CN" sz="1600" dirty="0"/>
                <a:t>1.5, 2.5, 1, 2</a:t>
              </a:r>
              <a:endParaRPr lang="en-CN" sz="1600" dirty="0"/>
            </a:p>
          </p:txBody>
        </p:sp>
        <p:sp>
          <p:nvSpPr>
            <p:cNvPr id="28" name="TextBox 27">
              <a:extLst>
                <a:ext uri="{FF2B5EF4-FFF2-40B4-BE49-F238E27FC236}">
                  <a16:creationId xmlns:a16="http://schemas.microsoft.com/office/drawing/2014/main" id="{CBDD3725-1F78-AAE6-1BA2-A1D8B84A65C7}"/>
                </a:ext>
              </a:extLst>
            </p:cNvPr>
            <p:cNvSpPr txBox="1"/>
            <p:nvPr/>
          </p:nvSpPr>
          <p:spPr>
            <a:xfrm>
              <a:off x="8412244" y="2340989"/>
              <a:ext cx="2945037" cy="307777"/>
            </a:xfrm>
            <a:prstGeom prst="rect">
              <a:avLst/>
            </a:prstGeom>
            <a:noFill/>
          </p:spPr>
          <p:txBody>
            <a:bodyPr wrap="none" rtlCol="0">
              <a:spAutoFit/>
            </a:bodyPr>
            <a:lstStyle/>
            <a:p>
              <a:r>
                <a:rPr lang="en-CN" sz="1400" dirty="0">
                  <a:solidFill>
                    <a:schemeClr val="accent2"/>
                  </a:solidFill>
                </a:rPr>
                <a:t>输出在</a:t>
              </a:r>
              <a:r>
                <a:rPr lang="zh-CN" altLang="en-US" sz="1400" dirty="0">
                  <a:solidFill>
                    <a:schemeClr val="accent2"/>
                  </a:solidFill>
                </a:rPr>
                <a:t> </a:t>
              </a:r>
              <a:r>
                <a:rPr lang="en-CN" sz="1400" dirty="0">
                  <a:solidFill>
                    <a:schemeClr val="accent2"/>
                  </a:solidFill>
                </a:rPr>
                <a:t>Int</a:t>
              </a:r>
              <a:r>
                <a:rPr lang="zh-CN" altLang="en-US" sz="1400" dirty="0">
                  <a:solidFill>
                    <a:schemeClr val="accent2"/>
                  </a:solidFill>
                </a:rPr>
                <a:t> 与 </a:t>
              </a:r>
              <a:r>
                <a:rPr lang="en-US" altLang="zh-CN" sz="1400" dirty="0">
                  <a:solidFill>
                    <a:schemeClr val="accent2"/>
                  </a:solidFill>
                </a:rPr>
                <a:t>Float64</a:t>
              </a:r>
              <a:r>
                <a:rPr lang="zh-CN" altLang="en-US" sz="1400" dirty="0">
                  <a:solidFill>
                    <a:schemeClr val="accent2"/>
                  </a:solidFill>
                </a:rPr>
                <a:t> 类型之间摇摆</a:t>
              </a:r>
              <a:endParaRPr lang="en-CN" sz="1400" dirty="0">
                <a:solidFill>
                  <a:schemeClr val="accent2"/>
                </a:solidFill>
              </a:endParaRPr>
            </a:p>
          </p:txBody>
        </p:sp>
        <p:sp>
          <p:nvSpPr>
            <p:cNvPr id="60" name="Rectangle 59">
              <a:extLst>
                <a:ext uri="{FF2B5EF4-FFF2-40B4-BE49-F238E27FC236}">
                  <a16:creationId xmlns:a16="http://schemas.microsoft.com/office/drawing/2014/main" id="{F8780167-BB2C-A5EF-5164-9A1C29150F3C}"/>
                </a:ext>
              </a:extLst>
            </p:cNvPr>
            <p:cNvSpPr/>
            <p:nvPr/>
          </p:nvSpPr>
          <p:spPr>
            <a:xfrm>
              <a:off x="9596559" y="1599611"/>
              <a:ext cx="1667069" cy="186334"/>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ectangle 60">
              <a:extLst>
                <a:ext uri="{FF2B5EF4-FFF2-40B4-BE49-F238E27FC236}">
                  <a16:creationId xmlns:a16="http://schemas.microsoft.com/office/drawing/2014/main" id="{4EE80142-D542-32FF-AD69-D204AB19C637}"/>
                </a:ext>
              </a:extLst>
            </p:cNvPr>
            <p:cNvSpPr/>
            <p:nvPr/>
          </p:nvSpPr>
          <p:spPr>
            <a:xfrm>
              <a:off x="9515693" y="4169269"/>
              <a:ext cx="1747935" cy="186334"/>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ectangle 61">
              <a:extLst>
                <a:ext uri="{FF2B5EF4-FFF2-40B4-BE49-F238E27FC236}">
                  <a16:creationId xmlns:a16="http://schemas.microsoft.com/office/drawing/2014/main" id="{D3ABF8B1-BB9B-AF41-C79F-A3B3FEA25430}"/>
                </a:ext>
              </a:extLst>
            </p:cNvPr>
            <p:cNvSpPr/>
            <p:nvPr/>
          </p:nvSpPr>
          <p:spPr>
            <a:xfrm>
              <a:off x="7800396" y="2712141"/>
              <a:ext cx="1905020" cy="173796"/>
            </a:xfrm>
            <a:prstGeom prst="rect">
              <a:avLst/>
            </a:prstGeom>
            <a:solidFill>
              <a:schemeClr val="accent2">
                <a:lumMod val="75000"/>
                <a:alpha val="4941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ectangle 62">
              <a:extLst>
                <a:ext uri="{FF2B5EF4-FFF2-40B4-BE49-F238E27FC236}">
                  <a16:creationId xmlns:a16="http://schemas.microsoft.com/office/drawing/2014/main" id="{162F0BEB-C85F-FFB0-712D-1B8A9D735E18}"/>
                </a:ext>
              </a:extLst>
            </p:cNvPr>
            <p:cNvSpPr/>
            <p:nvPr/>
          </p:nvSpPr>
          <p:spPr>
            <a:xfrm>
              <a:off x="7800396" y="5296445"/>
              <a:ext cx="1905020" cy="173796"/>
            </a:xfrm>
            <a:prstGeom prst="rect">
              <a:avLst/>
            </a:prstGeom>
            <a:solidFill>
              <a:schemeClr val="accent2">
                <a:lumMod val="75000"/>
                <a:alpha val="4941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TextBox 63">
              <a:extLst>
                <a:ext uri="{FF2B5EF4-FFF2-40B4-BE49-F238E27FC236}">
                  <a16:creationId xmlns:a16="http://schemas.microsoft.com/office/drawing/2014/main" id="{1DD4079C-2022-67B7-801E-8D9727F90299}"/>
                </a:ext>
              </a:extLst>
            </p:cNvPr>
            <p:cNvSpPr txBox="1"/>
            <p:nvPr/>
          </p:nvSpPr>
          <p:spPr>
            <a:xfrm>
              <a:off x="8412244" y="4924830"/>
              <a:ext cx="2945037" cy="307777"/>
            </a:xfrm>
            <a:prstGeom prst="rect">
              <a:avLst/>
            </a:prstGeom>
            <a:noFill/>
          </p:spPr>
          <p:txBody>
            <a:bodyPr wrap="none" rtlCol="0">
              <a:spAutoFit/>
            </a:bodyPr>
            <a:lstStyle/>
            <a:p>
              <a:r>
                <a:rPr lang="en-CN" sz="1400" dirty="0">
                  <a:solidFill>
                    <a:schemeClr val="accent2"/>
                  </a:solidFill>
                </a:rPr>
                <a:t>输出在</a:t>
              </a:r>
              <a:r>
                <a:rPr lang="zh-CN" altLang="en-US" sz="1400" dirty="0">
                  <a:solidFill>
                    <a:schemeClr val="accent2"/>
                  </a:solidFill>
                </a:rPr>
                <a:t> </a:t>
              </a:r>
              <a:r>
                <a:rPr lang="en-CN" sz="1400" dirty="0">
                  <a:solidFill>
                    <a:schemeClr val="accent2"/>
                  </a:solidFill>
                </a:rPr>
                <a:t>Int</a:t>
              </a:r>
              <a:r>
                <a:rPr lang="zh-CN" altLang="en-US" sz="1400" dirty="0">
                  <a:solidFill>
                    <a:schemeClr val="accent2"/>
                  </a:solidFill>
                </a:rPr>
                <a:t> 与 </a:t>
              </a:r>
              <a:r>
                <a:rPr lang="en-US" altLang="zh-CN" sz="1400" dirty="0">
                  <a:solidFill>
                    <a:schemeClr val="accent2"/>
                  </a:solidFill>
                </a:rPr>
                <a:t>Float64</a:t>
              </a:r>
              <a:r>
                <a:rPr lang="zh-CN" altLang="en-US" sz="1400" dirty="0">
                  <a:solidFill>
                    <a:schemeClr val="accent2"/>
                  </a:solidFill>
                </a:rPr>
                <a:t> 类型之间摇摆</a:t>
              </a:r>
              <a:endParaRPr lang="en-CN" sz="1400" dirty="0">
                <a:solidFill>
                  <a:schemeClr val="accent2"/>
                </a:solidFill>
              </a:endParaRPr>
            </a:p>
          </p:txBody>
        </p:sp>
        <p:sp>
          <p:nvSpPr>
            <p:cNvPr id="22" name="TextBox 21">
              <a:extLst>
                <a:ext uri="{FF2B5EF4-FFF2-40B4-BE49-F238E27FC236}">
                  <a16:creationId xmlns:a16="http://schemas.microsoft.com/office/drawing/2014/main" id="{A972045D-79CC-55A6-4802-FC14505BB5F8}"/>
                </a:ext>
              </a:extLst>
            </p:cNvPr>
            <p:cNvSpPr txBox="1"/>
            <p:nvPr/>
          </p:nvSpPr>
          <p:spPr>
            <a:xfrm>
              <a:off x="4652635" y="2123279"/>
              <a:ext cx="1107996" cy="369332"/>
            </a:xfrm>
            <a:prstGeom prst="rect">
              <a:avLst/>
            </a:prstGeom>
            <a:noFill/>
          </p:spPr>
          <p:txBody>
            <a:bodyPr wrap="none" rtlCol="0">
              <a:spAutoFit/>
            </a:bodyPr>
            <a:lstStyle/>
            <a:p>
              <a:r>
                <a:rPr lang="en-CN" dirty="0"/>
                <a:t>代码编译</a:t>
              </a:r>
            </a:p>
          </p:txBody>
        </p:sp>
      </p:grpSp>
      <p:grpSp>
        <p:nvGrpSpPr>
          <p:cNvPr id="36" name="Group 35">
            <a:extLst>
              <a:ext uri="{FF2B5EF4-FFF2-40B4-BE49-F238E27FC236}">
                <a16:creationId xmlns:a16="http://schemas.microsoft.com/office/drawing/2014/main" id="{1CCAB4E0-9741-0445-95CC-A2B8703C5B65}"/>
              </a:ext>
            </a:extLst>
          </p:cNvPr>
          <p:cNvGrpSpPr/>
          <p:nvPr/>
        </p:nvGrpSpPr>
        <p:grpSpPr>
          <a:xfrm>
            <a:off x="1670180" y="3547965"/>
            <a:ext cx="4991941" cy="1626532"/>
            <a:chOff x="1670180" y="3547965"/>
            <a:chExt cx="4991941" cy="1626532"/>
          </a:xfrm>
        </p:grpSpPr>
        <p:pic>
          <p:nvPicPr>
            <p:cNvPr id="8" name="Picture 7">
              <a:extLst>
                <a:ext uri="{FF2B5EF4-FFF2-40B4-BE49-F238E27FC236}">
                  <a16:creationId xmlns:a16="http://schemas.microsoft.com/office/drawing/2014/main" id="{2E8203DD-4CDA-6CEE-76F8-3FAFDA0A2AB5}"/>
                </a:ext>
              </a:extLst>
            </p:cNvPr>
            <p:cNvPicPr>
              <a:picLocks noChangeAspect="1"/>
            </p:cNvPicPr>
            <p:nvPr/>
          </p:nvPicPr>
          <p:blipFill>
            <a:blip r:embed="rId5"/>
            <a:stretch>
              <a:fillRect/>
            </a:stretch>
          </p:blipFill>
          <p:spPr>
            <a:xfrm>
              <a:off x="3521373" y="3933472"/>
              <a:ext cx="3140748" cy="1241025"/>
            </a:xfrm>
            <a:prstGeom prst="rect">
              <a:avLst/>
            </a:prstGeom>
          </p:spPr>
        </p:pic>
        <p:sp>
          <p:nvSpPr>
            <p:cNvPr id="23" name="TextBox 22">
              <a:extLst>
                <a:ext uri="{FF2B5EF4-FFF2-40B4-BE49-F238E27FC236}">
                  <a16:creationId xmlns:a16="http://schemas.microsoft.com/office/drawing/2014/main" id="{D432650B-94B9-D5D9-5208-D9CCACA572ED}"/>
                </a:ext>
              </a:extLst>
            </p:cNvPr>
            <p:cNvSpPr txBox="1"/>
            <p:nvPr/>
          </p:nvSpPr>
          <p:spPr>
            <a:xfrm>
              <a:off x="4647177" y="3547965"/>
              <a:ext cx="1107996" cy="369332"/>
            </a:xfrm>
            <a:prstGeom prst="rect">
              <a:avLst/>
            </a:prstGeom>
            <a:noFill/>
          </p:spPr>
          <p:txBody>
            <a:bodyPr wrap="none" rtlCol="0">
              <a:spAutoFit/>
            </a:bodyPr>
            <a:lstStyle/>
            <a:p>
              <a:r>
                <a:rPr lang="en-CN" dirty="0"/>
                <a:t>代码执行</a:t>
              </a:r>
            </a:p>
          </p:txBody>
        </p:sp>
        <p:cxnSp>
          <p:nvCxnSpPr>
            <p:cNvPr id="24" name="Straight Arrow Connector 23">
              <a:extLst>
                <a:ext uri="{FF2B5EF4-FFF2-40B4-BE49-F238E27FC236}">
                  <a16:creationId xmlns:a16="http://schemas.microsoft.com/office/drawing/2014/main" id="{69F23B00-2203-7D73-C385-8F4BB06E9EF0}"/>
                </a:ext>
              </a:extLst>
            </p:cNvPr>
            <p:cNvCxnSpPr>
              <a:cxnSpLocks/>
            </p:cNvCxnSpPr>
            <p:nvPr/>
          </p:nvCxnSpPr>
          <p:spPr>
            <a:xfrm>
              <a:off x="1670180" y="3641158"/>
              <a:ext cx="1795350" cy="94950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6FAAF98-7BAC-81CC-887D-12A73E05C1CB}"/>
              </a:ext>
            </a:extLst>
          </p:cNvPr>
          <p:cNvSpPr txBox="1"/>
          <p:nvPr/>
        </p:nvSpPr>
        <p:spPr>
          <a:xfrm>
            <a:off x="1237926" y="5260246"/>
            <a:ext cx="4566893" cy="738664"/>
          </a:xfrm>
          <a:prstGeom prst="rect">
            <a:avLst/>
          </a:prstGeom>
          <a:solidFill>
            <a:schemeClr val="accent5"/>
          </a:solidFill>
        </p:spPr>
        <p:txBody>
          <a:bodyPr wrap="square" rtlCol="0">
            <a:spAutoFit/>
          </a:bodyPr>
          <a:lstStyle/>
          <a:p>
            <a:r>
              <a:rPr lang="en-CN" sz="1400" dirty="0"/>
              <a:t>尽管实际代码运行的数值类型是确定的</a:t>
            </a:r>
            <a:r>
              <a:rPr lang="zh-CN" altLang="en-US" sz="1400" dirty="0"/>
              <a:t>，但是在编译阶段，</a:t>
            </a:r>
            <a:r>
              <a:rPr lang="en-CN" sz="1400" dirty="0"/>
              <a:t>Julia 编译器进行编译优化基于的是 Union{Float64, Int64} 的摇摆类型来做</a:t>
            </a:r>
            <a:r>
              <a:rPr lang="zh-CN" altLang="en-US" sz="1400" dirty="0"/>
              <a:t>，因此难以做到完全的性能优化。</a:t>
            </a:r>
            <a:endParaRPr lang="en-CN" sz="1400" dirty="0"/>
          </a:p>
        </p:txBody>
      </p:sp>
      <p:sp>
        <p:nvSpPr>
          <p:cNvPr id="37" name="TextBox 36">
            <a:extLst>
              <a:ext uri="{FF2B5EF4-FFF2-40B4-BE49-F238E27FC236}">
                <a16:creationId xmlns:a16="http://schemas.microsoft.com/office/drawing/2014/main" id="{60D3327D-C922-0396-1865-765D15B1FDB4}"/>
              </a:ext>
            </a:extLst>
          </p:cNvPr>
          <p:cNvSpPr txBox="1"/>
          <p:nvPr/>
        </p:nvSpPr>
        <p:spPr>
          <a:xfrm>
            <a:off x="0" y="6104251"/>
            <a:ext cx="4629794" cy="307777"/>
          </a:xfrm>
          <a:prstGeom prst="rect">
            <a:avLst/>
          </a:prstGeom>
          <a:noFill/>
        </p:spPr>
        <p:txBody>
          <a:bodyPr wrap="none" rtlCol="0">
            <a:spAutoFit/>
          </a:bodyPr>
          <a:lstStyle/>
          <a:p>
            <a:r>
              <a:rPr lang="en-CN" sz="1400" dirty="0">
                <a:solidFill>
                  <a:schemeClr val="tx1">
                    <a:lumMod val="50000"/>
                    <a:lumOff val="50000"/>
                  </a:schemeClr>
                </a:solidFill>
              </a:rPr>
              <a:t>@code_warntype 会用黄色</a:t>
            </a:r>
            <a:r>
              <a:rPr lang="en-US" altLang="zh-CN" sz="1400" dirty="0">
                <a:solidFill>
                  <a:schemeClr val="tx1">
                    <a:lumMod val="50000"/>
                    <a:lumOff val="50000"/>
                  </a:schemeClr>
                </a:solidFill>
              </a:rPr>
              <a:t>/</a:t>
            </a:r>
            <a:r>
              <a:rPr lang="zh-CN" altLang="en-US" sz="1400" dirty="0">
                <a:solidFill>
                  <a:schemeClr val="tx1">
                    <a:lumMod val="50000"/>
                    <a:lumOff val="50000"/>
                  </a:schemeClr>
                </a:solidFill>
              </a:rPr>
              <a:t>红色标记类型不稳定的情况</a:t>
            </a:r>
            <a:endParaRPr lang="en-CN" sz="1400" dirty="0">
              <a:solidFill>
                <a:schemeClr val="tx1">
                  <a:lumMod val="50000"/>
                  <a:lumOff val="50000"/>
                </a:schemeClr>
              </a:solidFill>
            </a:endParaRPr>
          </a:p>
        </p:txBody>
      </p:sp>
    </p:spTree>
    <p:extLst>
      <p:ext uri="{BB962C8B-B14F-4D97-AF65-F5344CB8AC3E}">
        <p14:creationId xmlns:p14="http://schemas.microsoft.com/office/powerpoint/2010/main" val="422141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类型稳定：从 </a:t>
            </a: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 函数开始</a:t>
            </a:r>
          </a:p>
        </p:txBody>
      </p:sp>
      <p:pic>
        <p:nvPicPr>
          <p:cNvPr id="3" name="Picture 2">
            <a:extLst>
              <a:ext uri="{FF2B5EF4-FFF2-40B4-BE49-F238E27FC236}">
                <a16:creationId xmlns:a16="http://schemas.microsoft.com/office/drawing/2014/main" id="{A9EFF273-2944-0BDB-D7C9-0E3F90F88B78}"/>
              </a:ext>
            </a:extLst>
          </p:cNvPr>
          <p:cNvPicPr>
            <a:picLocks noChangeAspect="1"/>
          </p:cNvPicPr>
          <p:nvPr/>
        </p:nvPicPr>
        <p:blipFill>
          <a:blip r:embed="rId3"/>
          <a:stretch>
            <a:fillRect/>
          </a:stretch>
        </p:blipFill>
        <p:spPr>
          <a:xfrm>
            <a:off x="386443" y="1530351"/>
            <a:ext cx="4234683" cy="1898649"/>
          </a:xfrm>
          <a:prstGeom prst="rect">
            <a:avLst/>
          </a:prstGeom>
        </p:spPr>
      </p:pic>
      <p:sp>
        <p:nvSpPr>
          <p:cNvPr id="9" name="TextBox 8">
            <a:extLst>
              <a:ext uri="{FF2B5EF4-FFF2-40B4-BE49-F238E27FC236}">
                <a16:creationId xmlns:a16="http://schemas.microsoft.com/office/drawing/2014/main" id="{7D3186C9-430B-973C-15E1-013D9C8867E3}"/>
              </a:ext>
            </a:extLst>
          </p:cNvPr>
          <p:cNvSpPr txBox="1"/>
          <p:nvPr/>
        </p:nvSpPr>
        <p:spPr>
          <a:xfrm>
            <a:off x="386443" y="694364"/>
            <a:ext cx="7343677" cy="369332"/>
          </a:xfrm>
          <a:prstGeom prst="rect">
            <a:avLst/>
          </a:prstGeom>
          <a:noFill/>
        </p:spPr>
        <p:txBody>
          <a:bodyPr wrap="none" rtlCol="0">
            <a:spAutoFit/>
          </a:bodyPr>
          <a:lstStyle/>
          <a:p>
            <a:pPr algn="ctr"/>
            <a:r>
              <a:rPr lang="zh-CN" altLang="en-US" b="0" i="0" u="none" strike="noStrike" dirty="0">
                <a:solidFill>
                  <a:srgbClr val="333333"/>
                </a:solidFill>
                <a:effectLst/>
                <a:latin typeface="Open Sans" panose="020F0502020204030204" pitchFamily="34" charset="0"/>
              </a:rPr>
              <a:t>对于类型稳定的代码来说，</a:t>
            </a:r>
            <a:r>
              <a:rPr lang="en-US" b="0" i="0" u="none" strike="noStrike" dirty="0">
                <a:solidFill>
                  <a:srgbClr val="333333"/>
                </a:solidFill>
                <a:effectLst/>
                <a:latin typeface="Open Sans" panose="020F0502020204030204" pitchFamily="34" charset="0"/>
              </a:rPr>
              <a:t>Julia </a:t>
            </a:r>
            <a:r>
              <a:rPr lang="zh-CN" altLang="en-US" b="0" i="0" u="none" strike="noStrike" dirty="0">
                <a:solidFill>
                  <a:srgbClr val="333333"/>
                </a:solidFill>
                <a:effectLst/>
                <a:latin typeface="Open Sans" panose="020F0502020204030204" pitchFamily="34" charset="0"/>
              </a:rPr>
              <a:t>能够根据输入的类型来推断输出的类型</a:t>
            </a:r>
            <a:endParaRPr lang="en-CN" dirty="0"/>
          </a:p>
        </p:txBody>
      </p:sp>
      <p:sp>
        <p:nvSpPr>
          <p:cNvPr id="10" name="TextBox 9">
            <a:extLst>
              <a:ext uri="{FF2B5EF4-FFF2-40B4-BE49-F238E27FC236}">
                <a16:creationId xmlns:a16="http://schemas.microsoft.com/office/drawing/2014/main" id="{9B3B2B80-FC52-1268-88DF-20564E36270C}"/>
              </a:ext>
            </a:extLst>
          </p:cNvPr>
          <p:cNvSpPr txBox="1"/>
          <p:nvPr/>
        </p:nvSpPr>
        <p:spPr>
          <a:xfrm>
            <a:off x="386443" y="1157134"/>
            <a:ext cx="2031325" cy="369332"/>
          </a:xfrm>
          <a:prstGeom prst="rect">
            <a:avLst/>
          </a:prstGeom>
          <a:solidFill>
            <a:schemeClr val="accent2"/>
          </a:solidFill>
        </p:spPr>
        <p:txBody>
          <a:bodyPr wrap="none" rtlCol="0">
            <a:spAutoFit/>
          </a:bodyPr>
          <a:lstStyle/>
          <a:p>
            <a:r>
              <a:rPr lang="en-CN" dirty="0"/>
              <a:t>类型不稳定的代码</a:t>
            </a:r>
          </a:p>
        </p:txBody>
      </p:sp>
      <p:sp>
        <p:nvSpPr>
          <p:cNvPr id="11" name="TextBox 10">
            <a:extLst>
              <a:ext uri="{FF2B5EF4-FFF2-40B4-BE49-F238E27FC236}">
                <a16:creationId xmlns:a16="http://schemas.microsoft.com/office/drawing/2014/main" id="{B6278295-89F1-8171-1464-8B52681C4195}"/>
              </a:ext>
            </a:extLst>
          </p:cNvPr>
          <p:cNvSpPr txBox="1"/>
          <p:nvPr/>
        </p:nvSpPr>
        <p:spPr>
          <a:xfrm>
            <a:off x="386443" y="3495334"/>
            <a:ext cx="1800493" cy="369332"/>
          </a:xfrm>
          <a:prstGeom prst="rect">
            <a:avLst/>
          </a:prstGeom>
          <a:solidFill>
            <a:schemeClr val="accent5"/>
          </a:solidFill>
        </p:spPr>
        <p:txBody>
          <a:bodyPr wrap="none" rtlCol="0">
            <a:spAutoFit/>
          </a:bodyPr>
          <a:lstStyle/>
          <a:p>
            <a:r>
              <a:rPr lang="en-CN" dirty="0"/>
              <a:t>类型稳定的代码</a:t>
            </a:r>
          </a:p>
        </p:txBody>
      </p:sp>
      <p:pic>
        <p:nvPicPr>
          <p:cNvPr id="4" name="Picture 3">
            <a:extLst>
              <a:ext uri="{FF2B5EF4-FFF2-40B4-BE49-F238E27FC236}">
                <a16:creationId xmlns:a16="http://schemas.microsoft.com/office/drawing/2014/main" id="{530E3713-2062-26CC-FCC1-D8D3F14333E4}"/>
              </a:ext>
            </a:extLst>
          </p:cNvPr>
          <p:cNvPicPr>
            <a:picLocks noChangeAspect="1"/>
          </p:cNvPicPr>
          <p:nvPr/>
        </p:nvPicPr>
        <p:blipFill>
          <a:blip r:embed="rId4"/>
          <a:stretch>
            <a:fillRect/>
          </a:stretch>
        </p:blipFill>
        <p:spPr>
          <a:xfrm>
            <a:off x="7570876" y="2225630"/>
            <a:ext cx="4315145" cy="3878621"/>
          </a:xfrm>
          <a:prstGeom prst="rect">
            <a:avLst/>
          </a:prstGeom>
        </p:spPr>
      </p:pic>
      <p:cxnSp>
        <p:nvCxnSpPr>
          <p:cNvPr id="8" name="Straight Connector 7">
            <a:extLst>
              <a:ext uri="{FF2B5EF4-FFF2-40B4-BE49-F238E27FC236}">
                <a16:creationId xmlns:a16="http://schemas.microsoft.com/office/drawing/2014/main" id="{C4D5086F-AAAB-EE85-E04B-129B45C9B680}"/>
              </a:ext>
            </a:extLst>
          </p:cNvPr>
          <p:cNvCxnSpPr>
            <a:cxnSpLocks/>
          </p:cNvCxnSpPr>
          <p:nvPr/>
        </p:nvCxnSpPr>
        <p:spPr>
          <a:xfrm flipV="1">
            <a:off x="4980344" y="2225630"/>
            <a:ext cx="2590532" cy="1633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522D20-F0F4-0EB1-BB44-816CD147B791}"/>
              </a:ext>
            </a:extLst>
          </p:cNvPr>
          <p:cNvCxnSpPr>
            <a:cxnSpLocks/>
          </p:cNvCxnSpPr>
          <p:nvPr/>
        </p:nvCxnSpPr>
        <p:spPr>
          <a:xfrm>
            <a:off x="4980344" y="5776421"/>
            <a:ext cx="2590532" cy="32783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69E2F61-AACF-4461-AEC5-E23587D78F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443" y="3858664"/>
            <a:ext cx="4593901" cy="1917757"/>
          </a:xfrm>
          <a:prstGeom prst="rect">
            <a:avLst/>
          </a:prstGeom>
        </p:spPr>
      </p:pic>
      <p:sp>
        <p:nvSpPr>
          <p:cNvPr id="22" name="Rectangle 21">
            <a:extLst>
              <a:ext uri="{FF2B5EF4-FFF2-40B4-BE49-F238E27FC236}">
                <a16:creationId xmlns:a16="http://schemas.microsoft.com/office/drawing/2014/main" id="{36782EDE-6F15-DFC7-CFA8-838B2571EF03}"/>
              </a:ext>
            </a:extLst>
          </p:cNvPr>
          <p:cNvSpPr/>
          <p:nvPr/>
        </p:nvSpPr>
        <p:spPr>
          <a:xfrm>
            <a:off x="2275921" y="4136768"/>
            <a:ext cx="1381679" cy="186334"/>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extBox 22">
            <a:extLst>
              <a:ext uri="{FF2B5EF4-FFF2-40B4-BE49-F238E27FC236}">
                <a16:creationId xmlns:a16="http://schemas.microsoft.com/office/drawing/2014/main" id="{B3C5C7AD-68DA-BBB7-80D8-B0E526912409}"/>
              </a:ext>
            </a:extLst>
          </p:cNvPr>
          <p:cNvSpPr txBox="1"/>
          <p:nvPr/>
        </p:nvSpPr>
        <p:spPr>
          <a:xfrm>
            <a:off x="2652827" y="4323102"/>
            <a:ext cx="1620957" cy="307777"/>
          </a:xfrm>
          <a:prstGeom prst="rect">
            <a:avLst/>
          </a:prstGeom>
          <a:noFill/>
        </p:spPr>
        <p:txBody>
          <a:bodyPr wrap="none" rtlCol="0">
            <a:spAutoFit/>
          </a:bodyPr>
          <a:lstStyle/>
          <a:p>
            <a:r>
              <a:rPr lang="en-CN" sz="1400" dirty="0">
                <a:solidFill>
                  <a:schemeClr val="accent2"/>
                </a:solidFill>
              </a:rPr>
              <a:t>将</a:t>
            </a:r>
            <a:r>
              <a:rPr lang="zh-CN" altLang="en-US" sz="1400" dirty="0">
                <a:solidFill>
                  <a:schemeClr val="accent2"/>
                </a:solidFill>
              </a:rPr>
              <a:t>类型提升到一致</a:t>
            </a:r>
            <a:endParaRPr lang="en-CN" sz="1400" dirty="0">
              <a:solidFill>
                <a:schemeClr val="accent2"/>
              </a:solidFill>
            </a:endParaRPr>
          </a:p>
        </p:txBody>
      </p:sp>
      <p:sp>
        <p:nvSpPr>
          <p:cNvPr id="2" name="文本框 32">
            <a:extLst>
              <a:ext uri="{FF2B5EF4-FFF2-40B4-BE49-F238E27FC236}">
                <a16:creationId xmlns:a16="http://schemas.microsoft.com/office/drawing/2014/main" id="{4047F2B3-3D40-D9EA-9D99-A41DCF59547A}"/>
              </a:ext>
            </a:extLst>
          </p:cNvPr>
          <p:cNvSpPr txBox="1"/>
          <p:nvPr/>
        </p:nvSpPr>
        <p:spPr>
          <a:xfrm>
            <a:off x="191343" y="6021419"/>
            <a:ext cx="351555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:codes\2-1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5890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类型稳定：从 </a:t>
            </a: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 函数开始</a:t>
            </a:r>
          </a:p>
        </p:txBody>
      </p:sp>
      <p:pic>
        <p:nvPicPr>
          <p:cNvPr id="3" name="Picture 2">
            <a:extLst>
              <a:ext uri="{FF2B5EF4-FFF2-40B4-BE49-F238E27FC236}">
                <a16:creationId xmlns:a16="http://schemas.microsoft.com/office/drawing/2014/main" id="{A9EFF273-2944-0BDB-D7C9-0E3F90F88B78}"/>
              </a:ext>
            </a:extLst>
          </p:cNvPr>
          <p:cNvPicPr>
            <a:picLocks noChangeAspect="1"/>
          </p:cNvPicPr>
          <p:nvPr/>
        </p:nvPicPr>
        <p:blipFill>
          <a:blip r:embed="rId3"/>
          <a:stretch>
            <a:fillRect/>
          </a:stretch>
        </p:blipFill>
        <p:spPr>
          <a:xfrm>
            <a:off x="386443" y="1530351"/>
            <a:ext cx="4234683" cy="1898649"/>
          </a:xfrm>
          <a:prstGeom prst="rect">
            <a:avLst/>
          </a:prstGeom>
        </p:spPr>
      </p:pic>
      <p:pic>
        <p:nvPicPr>
          <p:cNvPr id="5" name="Picture 4">
            <a:extLst>
              <a:ext uri="{FF2B5EF4-FFF2-40B4-BE49-F238E27FC236}">
                <a16:creationId xmlns:a16="http://schemas.microsoft.com/office/drawing/2014/main" id="{D5A84BA9-98B7-4366-57E0-798D35632E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6443" y="3858664"/>
            <a:ext cx="4593901" cy="1917757"/>
          </a:xfrm>
          <a:prstGeom prst="rect">
            <a:avLst/>
          </a:prstGeom>
        </p:spPr>
      </p:pic>
      <p:sp>
        <p:nvSpPr>
          <p:cNvPr id="7" name="TextBox 6">
            <a:extLst>
              <a:ext uri="{FF2B5EF4-FFF2-40B4-BE49-F238E27FC236}">
                <a16:creationId xmlns:a16="http://schemas.microsoft.com/office/drawing/2014/main" id="{A5F555D9-4B72-263D-37E7-438F89D4ABC1}"/>
              </a:ext>
            </a:extLst>
          </p:cNvPr>
          <p:cNvSpPr txBox="1"/>
          <p:nvPr/>
        </p:nvSpPr>
        <p:spPr>
          <a:xfrm>
            <a:off x="0" y="6104251"/>
            <a:ext cx="4709944" cy="307777"/>
          </a:xfrm>
          <a:prstGeom prst="rect">
            <a:avLst/>
          </a:prstGeom>
          <a:noFill/>
        </p:spPr>
        <p:txBody>
          <a:bodyPr wrap="none" rtlCol="0">
            <a:spAutoFit/>
          </a:bodyPr>
          <a:lstStyle/>
          <a:p>
            <a:r>
              <a:rPr lang="en-CN" sz="1400" dirty="0">
                <a:solidFill>
                  <a:schemeClr val="tx1">
                    <a:lumMod val="50000"/>
                    <a:lumOff val="50000"/>
                  </a:schemeClr>
                </a:solidFill>
              </a:rPr>
              <a:t>通过</a:t>
            </a:r>
            <a:r>
              <a:rPr lang="zh-CN" altLang="en-US" sz="1400" dirty="0">
                <a:solidFill>
                  <a:schemeClr val="tx1">
                    <a:lumMod val="50000"/>
                    <a:lumOff val="50000"/>
                  </a:schemeClr>
                </a:solidFill>
              </a:rPr>
              <a:t> </a:t>
            </a:r>
            <a:r>
              <a:rPr lang="en-CN" sz="1400" dirty="0">
                <a:solidFill>
                  <a:schemeClr val="tx1">
                    <a:lumMod val="50000"/>
                    <a:lumOff val="50000"/>
                  </a:schemeClr>
                </a:solidFill>
              </a:rPr>
              <a:t>using BenchmarkTools 来获得 @btime 性能测试工具</a:t>
            </a:r>
          </a:p>
        </p:txBody>
      </p:sp>
      <p:sp>
        <p:nvSpPr>
          <p:cNvPr id="10" name="TextBox 9">
            <a:extLst>
              <a:ext uri="{FF2B5EF4-FFF2-40B4-BE49-F238E27FC236}">
                <a16:creationId xmlns:a16="http://schemas.microsoft.com/office/drawing/2014/main" id="{9B3B2B80-FC52-1268-88DF-20564E36270C}"/>
              </a:ext>
            </a:extLst>
          </p:cNvPr>
          <p:cNvSpPr txBox="1"/>
          <p:nvPr/>
        </p:nvSpPr>
        <p:spPr>
          <a:xfrm>
            <a:off x="386443" y="1157134"/>
            <a:ext cx="2031325" cy="369332"/>
          </a:xfrm>
          <a:prstGeom prst="rect">
            <a:avLst/>
          </a:prstGeom>
          <a:solidFill>
            <a:schemeClr val="accent2"/>
          </a:solidFill>
        </p:spPr>
        <p:txBody>
          <a:bodyPr wrap="none" rtlCol="0">
            <a:spAutoFit/>
          </a:bodyPr>
          <a:lstStyle/>
          <a:p>
            <a:r>
              <a:rPr lang="en-CN" dirty="0"/>
              <a:t>类型不稳定的代码</a:t>
            </a:r>
          </a:p>
        </p:txBody>
      </p:sp>
      <p:sp>
        <p:nvSpPr>
          <p:cNvPr id="11" name="TextBox 10">
            <a:extLst>
              <a:ext uri="{FF2B5EF4-FFF2-40B4-BE49-F238E27FC236}">
                <a16:creationId xmlns:a16="http://schemas.microsoft.com/office/drawing/2014/main" id="{B6278295-89F1-8171-1464-8B52681C4195}"/>
              </a:ext>
            </a:extLst>
          </p:cNvPr>
          <p:cNvSpPr txBox="1"/>
          <p:nvPr/>
        </p:nvSpPr>
        <p:spPr>
          <a:xfrm>
            <a:off x="386443" y="3495334"/>
            <a:ext cx="1800493" cy="369332"/>
          </a:xfrm>
          <a:prstGeom prst="rect">
            <a:avLst/>
          </a:prstGeom>
          <a:solidFill>
            <a:schemeClr val="accent5"/>
          </a:solidFill>
        </p:spPr>
        <p:txBody>
          <a:bodyPr wrap="none" rtlCol="0">
            <a:spAutoFit/>
          </a:bodyPr>
          <a:lstStyle/>
          <a:p>
            <a:r>
              <a:rPr lang="en-CN" dirty="0"/>
              <a:t>类型稳定的代码</a:t>
            </a:r>
          </a:p>
        </p:txBody>
      </p:sp>
      <p:pic>
        <p:nvPicPr>
          <p:cNvPr id="12" name="Picture 11">
            <a:extLst>
              <a:ext uri="{FF2B5EF4-FFF2-40B4-BE49-F238E27FC236}">
                <a16:creationId xmlns:a16="http://schemas.microsoft.com/office/drawing/2014/main" id="{BB873335-9136-592B-2BDC-AFC03DFBFC56}"/>
              </a:ext>
            </a:extLst>
          </p:cNvPr>
          <p:cNvPicPr>
            <a:picLocks noChangeAspect="1"/>
          </p:cNvPicPr>
          <p:nvPr/>
        </p:nvPicPr>
        <p:blipFill>
          <a:blip r:embed="rId5"/>
          <a:stretch>
            <a:fillRect/>
          </a:stretch>
        </p:blipFill>
        <p:spPr>
          <a:xfrm>
            <a:off x="6024497" y="2222690"/>
            <a:ext cx="4990635" cy="3547315"/>
          </a:xfrm>
          <a:prstGeom prst="rect">
            <a:avLst/>
          </a:prstGeom>
        </p:spPr>
      </p:pic>
      <p:sp>
        <p:nvSpPr>
          <p:cNvPr id="13" name="TextBox 12">
            <a:extLst>
              <a:ext uri="{FF2B5EF4-FFF2-40B4-BE49-F238E27FC236}">
                <a16:creationId xmlns:a16="http://schemas.microsoft.com/office/drawing/2014/main" id="{1FF3D0B2-D84A-929E-C1D3-190C44895F78}"/>
              </a:ext>
            </a:extLst>
          </p:cNvPr>
          <p:cNvSpPr txBox="1"/>
          <p:nvPr/>
        </p:nvSpPr>
        <p:spPr>
          <a:xfrm>
            <a:off x="6096000" y="1632857"/>
            <a:ext cx="3786614" cy="369332"/>
          </a:xfrm>
          <a:prstGeom prst="rect">
            <a:avLst/>
          </a:prstGeom>
          <a:noFill/>
        </p:spPr>
        <p:txBody>
          <a:bodyPr wrap="none" rtlCol="0">
            <a:spAutoFit/>
          </a:bodyPr>
          <a:lstStyle/>
          <a:p>
            <a:r>
              <a:rPr lang="en-CN" dirty="0"/>
              <a:t>类型不稳定会影响后续代码的性能</a:t>
            </a:r>
          </a:p>
        </p:txBody>
      </p:sp>
      <p:sp>
        <p:nvSpPr>
          <p:cNvPr id="14" name="Rectangle 13">
            <a:extLst>
              <a:ext uri="{FF2B5EF4-FFF2-40B4-BE49-F238E27FC236}">
                <a16:creationId xmlns:a16="http://schemas.microsoft.com/office/drawing/2014/main" id="{7A806DCD-EF4D-9E9B-3025-C969E80E331E}"/>
              </a:ext>
            </a:extLst>
          </p:cNvPr>
          <p:cNvSpPr/>
          <p:nvPr/>
        </p:nvSpPr>
        <p:spPr>
          <a:xfrm>
            <a:off x="6232852" y="4730644"/>
            <a:ext cx="4646641" cy="242571"/>
          </a:xfrm>
          <a:prstGeom prst="rect">
            <a:avLst/>
          </a:prstGeom>
          <a:solidFill>
            <a:schemeClr val="accent2">
              <a:lumMod val="75000"/>
              <a:alpha val="4941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ectangle 18">
            <a:extLst>
              <a:ext uri="{FF2B5EF4-FFF2-40B4-BE49-F238E27FC236}">
                <a16:creationId xmlns:a16="http://schemas.microsoft.com/office/drawing/2014/main" id="{97A1FDD6-DCE8-1A54-8C68-F9D7769C64FD}"/>
              </a:ext>
            </a:extLst>
          </p:cNvPr>
          <p:cNvSpPr/>
          <p:nvPr/>
        </p:nvSpPr>
        <p:spPr>
          <a:xfrm>
            <a:off x="2275921" y="4136768"/>
            <a:ext cx="1381679" cy="186334"/>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TextBox 19">
            <a:extLst>
              <a:ext uri="{FF2B5EF4-FFF2-40B4-BE49-F238E27FC236}">
                <a16:creationId xmlns:a16="http://schemas.microsoft.com/office/drawing/2014/main" id="{22A0992B-A8D4-D0A2-3FEA-0F8641516F3A}"/>
              </a:ext>
            </a:extLst>
          </p:cNvPr>
          <p:cNvSpPr txBox="1"/>
          <p:nvPr/>
        </p:nvSpPr>
        <p:spPr>
          <a:xfrm>
            <a:off x="2652827" y="4323102"/>
            <a:ext cx="1620957" cy="307777"/>
          </a:xfrm>
          <a:prstGeom prst="rect">
            <a:avLst/>
          </a:prstGeom>
          <a:noFill/>
        </p:spPr>
        <p:txBody>
          <a:bodyPr wrap="none" rtlCol="0">
            <a:spAutoFit/>
          </a:bodyPr>
          <a:lstStyle/>
          <a:p>
            <a:r>
              <a:rPr lang="en-CN" sz="1400" dirty="0">
                <a:solidFill>
                  <a:schemeClr val="accent2"/>
                </a:solidFill>
              </a:rPr>
              <a:t>将</a:t>
            </a:r>
            <a:r>
              <a:rPr lang="zh-CN" altLang="en-US" sz="1400" dirty="0">
                <a:solidFill>
                  <a:schemeClr val="accent2"/>
                </a:solidFill>
              </a:rPr>
              <a:t>类型提升到一致</a:t>
            </a:r>
            <a:endParaRPr lang="en-CN" sz="1400" dirty="0">
              <a:solidFill>
                <a:schemeClr val="accent2"/>
              </a:solidFill>
            </a:endParaRPr>
          </a:p>
        </p:txBody>
      </p:sp>
      <p:sp>
        <p:nvSpPr>
          <p:cNvPr id="2" name="TextBox 1">
            <a:extLst>
              <a:ext uri="{FF2B5EF4-FFF2-40B4-BE49-F238E27FC236}">
                <a16:creationId xmlns:a16="http://schemas.microsoft.com/office/drawing/2014/main" id="{F08F9249-4C00-0773-FAD2-5B7ED30689D8}"/>
              </a:ext>
            </a:extLst>
          </p:cNvPr>
          <p:cNvSpPr txBox="1"/>
          <p:nvPr/>
        </p:nvSpPr>
        <p:spPr>
          <a:xfrm>
            <a:off x="386443" y="694364"/>
            <a:ext cx="7343677" cy="369332"/>
          </a:xfrm>
          <a:prstGeom prst="rect">
            <a:avLst/>
          </a:prstGeom>
          <a:noFill/>
        </p:spPr>
        <p:txBody>
          <a:bodyPr wrap="none" rtlCol="0">
            <a:spAutoFit/>
          </a:bodyPr>
          <a:lstStyle/>
          <a:p>
            <a:pPr algn="ctr"/>
            <a:r>
              <a:rPr lang="zh-CN" altLang="en-US" b="0" i="0" u="none" strike="noStrike" dirty="0">
                <a:solidFill>
                  <a:srgbClr val="333333"/>
                </a:solidFill>
                <a:effectLst/>
                <a:latin typeface="Open Sans" panose="020F0502020204030204" pitchFamily="34" charset="0"/>
              </a:rPr>
              <a:t>对于类型稳定的代码来说，</a:t>
            </a:r>
            <a:r>
              <a:rPr lang="en-US" b="0" i="0" u="none" strike="noStrike" dirty="0">
                <a:solidFill>
                  <a:srgbClr val="333333"/>
                </a:solidFill>
                <a:effectLst/>
                <a:latin typeface="Open Sans" panose="020F0502020204030204" pitchFamily="34" charset="0"/>
              </a:rPr>
              <a:t>Julia </a:t>
            </a:r>
            <a:r>
              <a:rPr lang="zh-CN" altLang="en-US" b="0" i="0" u="none" strike="noStrike" dirty="0">
                <a:solidFill>
                  <a:srgbClr val="333333"/>
                </a:solidFill>
                <a:effectLst/>
                <a:latin typeface="Open Sans" panose="020F0502020204030204" pitchFamily="34" charset="0"/>
              </a:rPr>
              <a:t>能够根据输入的类型来推断输出的类型</a:t>
            </a:r>
            <a:endParaRPr lang="en-CN" dirty="0"/>
          </a:p>
        </p:txBody>
      </p:sp>
      <p:sp>
        <p:nvSpPr>
          <p:cNvPr id="4" name="TextBox 3">
            <a:extLst>
              <a:ext uri="{FF2B5EF4-FFF2-40B4-BE49-F238E27FC236}">
                <a16:creationId xmlns:a16="http://schemas.microsoft.com/office/drawing/2014/main" id="{B1750DAF-A55E-2F2A-D7B1-286840E5489D}"/>
              </a:ext>
            </a:extLst>
          </p:cNvPr>
          <p:cNvSpPr txBox="1"/>
          <p:nvPr/>
        </p:nvSpPr>
        <p:spPr>
          <a:xfrm>
            <a:off x="3528119" y="1135376"/>
            <a:ext cx="5409466" cy="400110"/>
          </a:xfrm>
          <a:prstGeom prst="rect">
            <a:avLst/>
          </a:prstGeom>
          <a:solidFill>
            <a:schemeClr val="accent5"/>
          </a:solidFill>
        </p:spPr>
        <p:txBody>
          <a:bodyPr wrap="square" rtlCol="0">
            <a:spAutoFit/>
          </a:bodyPr>
          <a:lstStyle/>
          <a:p>
            <a:r>
              <a:rPr lang="en-US" sz="2000" dirty="0"/>
              <a:t>Julia</a:t>
            </a:r>
            <a:r>
              <a:rPr lang="zh-CN" altLang="en-US" sz="2000" dirty="0"/>
              <a:t> 性能优化核心建议：写</a:t>
            </a:r>
            <a:r>
              <a:rPr lang="en-CN" sz="2000" dirty="0"/>
              <a:t>类型稳定的代码</a:t>
            </a:r>
          </a:p>
        </p:txBody>
      </p:sp>
    </p:spTree>
    <p:extLst>
      <p:ext uri="{BB962C8B-B14F-4D97-AF65-F5344CB8AC3E}">
        <p14:creationId xmlns:p14="http://schemas.microsoft.com/office/powerpoint/2010/main" val="1498034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2.2 </a:t>
            </a:r>
            <a:r>
              <a:rPr lang="zh-CN" altLang="en-US" dirty="0">
                <a:latin typeface="微软雅黑" panose="020B0503020204020204" pitchFamily="34" charset="-122"/>
                <a:ea typeface="微软雅黑" panose="020B0503020204020204" pitchFamily="34" charset="-122"/>
              </a:rPr>
              <a:t>类型稳定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定义</a:t>
            </a:r>
          </a:p>
        </p:txBody>
      </p:sp>
      <p:sp>
        <p:nvSpPr>
          <p:cNvPr id="6" name="TextBox 5">
            <a:extLst>
              <a:ext uri="{FF2B5EF4-FFF2-40B4-BE49-F238E27FC236}">
                <a16:creationId xmlns:a16="http://schemas.microsoft.com/office/drawing/2014/main" id="{88F407D6-8FFF-C2EF-D8E1-64B97CA7EE95}"/>
              </a:ext>
            </a:extLst>
          </p:cNvPr>
          <p:cNvSpPr txBox="1"/>
          <p:nvPr/>
        </p:nvSpPr>
        <p:spPr>
          <a:xfrm>
            <a:off x="391692" y="724546"/>
            <a:ext cx="7521611" cy="369332"/>
          </a:xfrm>
          <a:prstGeom prst="rect">
            <a:avLst/>
          </a:prstGeom>
          <a:noFill/>
        </p:spPr>
        <p:txBody>
          <a:bodyPr wrap="none" rtlCol="0">
            <a:spAutoFit/>
          </a:bodyPr>
          <a:lstStyle/>
          <a:p>
            <a:r>
              <a:rPr lang="zh-CN" altLang="en-US" dirty="0"/>
              <a:t>类型稳定</a:t>
            </a:r>
            <a:r>
              <a:rPr lang="en-US" altLang="zh-CN" dirty="0"/>
              <a:t>(type stability)</a:t>
            </a:r>
            <a:r>
              <a:rPr lang="zh-CN" altLang="en-US" dirty="0"/>
              <a:t> 理解</a:t>
            </a:r>
            <a:r>
              <a:rPr lang="en-US" altLang="zh-CN" dirty="0"/>
              <a:t>1</a:t>
            </a:r>
            <a:r>
              <a:rPr lang="zh-CN" altLang="en-US" dirty="0"/>
              <a:t>：函数的返回值类型在不同情况下是不变的</a:t>
            </a:r>
            <a:endParaRPr lang="en-CN" dirty="0"/>
          </a:p>
        </p:txBody>
      </p:sp>
      <p:pic>
        <p:nvPicPr>
          <p:cNvPr id="8" name="Picture 7">
            <a:extLst>
              <a:ext uri="{FF2B5EF4-FFF2-40B4-BE49-F238E27FC236}">
                <a16:creationId xmlns:a16="http://schemas.microsoft.com/office/drawing/2014/main" id="{93D6CCDF-C357-30BF-F98C-11D189D51386}"/>
              </a:ext>
            </a:extLst>
          </p:cNvPr>
          <p:cNvPicPr>
            <a:picLocks noChangeAspect="1"/>
          </p:cNvPicPr>
          <p:nvPr/>
        </p:nvPicPr>
        <p:blipFill>
          <a:blip r:embed="rId3"/>
          <a:stretch>
            <a:fillRect/>
          </a:stretch>
        </p:blipFill>
        <p:spPr>
          <a:xfrm>
            <a:off x="640773" y="1764696"/>
            <a:ext cx="5102965" cy="4317283"/>
          </a:xfrm>
          <a:prstGeom prst="rect">
            <a:avLst/>
          </a:prstGeom>
        </p:spPr>
      </p:pic>
      <p:pic>
        <p:nvPicPr>
          <p:cNvPr id="15" name="Picture 14">
            <a:extLst>
              <a:ext uri="{FF2B5EF4-FFF2-40B4-BE49-F238E27FC236}">
                <a16:creationId xmlns:a16="http://schemas.microsoft.com/office/drawing/2014/main" id="{C9FF7C7C-0390-D5A0-A4C4-BB18A3428065}"/>
              </a:ext>
            </a:extLst>
          </p:cNvPr>
          <p:cNvPicPr>
            <a:picLocks noChangeAspect="1"/>
          </p:cNvPicPr>
          <p:nvPr/>
        </p:nvPicPr>
        <p:blipFill>
          <a:blip r:embed="rId4"/>
          <a:stretch>
            <a:fillRect/>
          </a:stretch>
        </p:blipFill>
        <p:spPr>
          <a:xfrm>
            <a:off x="6448264" y="1764695"/>
            <a:ext cx="4793567" cy="4317283"/>
          </a:xfrm>
          <a:prstGeom prst="rect">
            <a:avLst/>
          </a:prstGeom>
        </p:spPr>
      </p:pic>
      <p:sp>
        <p:nvSpPr>
          <p:cNvPr id="16" name="TextBox 15">
            <a:extLst>
              <a:ext uri="{FF2B5EF4-FFF2-40B4-BE49-F238E27FC236}">
                <a16:creationId xmlns:a16="http://schemas.microsoft.com/office/drawing/2014/main" id="{917D52A8-CCE2-94E8-148D-6A752C33341A}"/>
              </a:ext>
            </a:extLst>
          </p:cNvPr>
          <p:cNvSpPr txBox="1"/>
          <p:nvPr/>
        </p:nvSpPr>
        <p:spPr>
          <a:xfrm>
            <a:off x="2655450" y="1395342"/>
            <a:ext cx="493568" cy="369332"/>
          </a:xfrm>
          <a:prstGeom prst="rect">
            <a:avLst/>
          </a:prstGeom>
          <a:noFill/>
        </p:spPr>
        <p:txBody>
          <a:bodyPr wrap="square">
            <a:spAutoFit/>
          </a:bodyPr>
          <a:lstStyle/>
          <a:p>
            <a:r>
              <a:rPr lang="en-CN" dirty="0"/>
              <a:t>🐢</a:t>
            </a:r>
          </a:p>
        </p:txBody>
      </p:sp>
      <p:sp>
        <p:nvSpPr>
          <p:cNvPr id="17" name="TextBox 16">
            <a:extLst>
              <a:ext uri="{FF2B5EF4-FFF2-40B4-BE49-F238E27FC236}">
                <a16:creationId xmlns:a16="http://schemas.microsoft.com/office/drawing/2014/main" id="{054A293D-38D2-059C-D97B-51622F20704D}"/>
              </a:ext>
            </a:extLst>
          </p:cNvPr>
          <p:cNvSpPr txBox="1"/>
          <p:nvPr/>
        </p:nvSpPr>
        <p:spPr>
          <a:xfrm>
            <a:off x="8619045" y="1395342"/>
            <a:ext cx="452004" cy="369332"/>
          </a:xfrm>
          <a:prstGeom prst="rect">
            <a:avLst/>
          </a:prstGeom>
          <a:noFill/>
        </p:spPr>
        <p:txBody>
          <a:bodyPr wrap="square">
            <a:spAutoFit/>
          </a:bodyPr>
          <a:lstStyle/>
          <a:p>
            <a:r>
              <a:rPr lang="en-CN" dirty="0"/>
              <a:t>🚀</a:t>
            </a:r>
          </a:p>
        </p:txBody>
      </p:sp>
      <p:sp>
        <p:nvSpPr>
          <p:cNvPr id="18" name="Rectangle 17">
            <a:extLst>
              <a:ext uri="{FF2B5EF4-FFF2-40B4-BE49-F238E27FC236}">
                <a16:creationId xmlns:a16="http://schemas.microsoft.com/office/drawing/2014/main" id="{755AE63A-1DCA-1AEE-E2AD-DAC8AE266504}"/>
              </a:ext>
            </a:extLst>
          </p:cNvPr>
          <p:cNvSpPr/>
          <p:nvPr/>
        </p:nvSpPr>
        <p:spPr>
          <a:xfrm>
            <a:off x="6922567" y="3508310"/>
            <a:ext cx="999124" cy="177282"/>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ectangle 18">
            <a:extLst>
              <a:ext uri="{FF2B5EF4-FFF2-40B4-BE49-F238E27FC236}">
                <a16:creationId xmlns:a16="http://schemas.microsoft.com/office/drawing/2014/main" id="{15EC0168-67F7-A4AB-E761-4920974764CD}"/>
              </a:ext>
            </a:extLst>
          </p:cNvPr>
          <p:cNvSpPr/>
          <p:nvPr/>
        </p:nvSpPr>
        <p:spPr>
          <a:xfrm>
            <a:off x="1097098" y="3475665"/>
            <a:ext cx="2505330" cy="242571"/>
          </a:xfrm>
          <a:prstGeom prst="rect">
            <a:avLst/>
          </a:prstGeom>
          <a:solidFill>
            <a:schemeClr val="accent2">
              <a:lumMod val="75000"/>
              <a:alpha val="4941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文本框 32">
            <a:extLst>
              <a:ext uri="{FF2B5EF4-FFF2-40B4-BE49-F238E27FC236}">
                <a16:creationId xmlns:a16="http://schemas.microsoft.com/office/drawing/2014/main" id="{441EF69A-8C4B-21D7-8978-4274720488B3}"/>
              </a:ext>
            </a:extLst>
          </p:cNvPr>
          <p:cNvSpPr txBox="1"/>
          <p:nvPr/>
        </p:nvSpPr>
        <p:spPr>
          <a:xfrm>
            <a:off x="8035670" y="6039306"/>
            <a:ext cx="351555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:codes\2-2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3412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2.2 </a:t>
            </a:r>
            <a:r>
              <a:rPr lang="zh-CN" altLang="en-US" dirty="0">
                <a:latin typeface="微软雅黑" panose="020B0503020204020204" pitchFamily="34" charset="-122"/>
                <a:ea typeface="微软雅黑" panose="020B0503020204020204" pitchFamily="34" charset="-122"/>
              </a:rPr>
              <a:t>类型稳定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定义</a:t>
            </a:r>
          </a:p>
        </p:txBody>
      </p:sp>
      <p:sp>
        <p:nvSpPr>
          <p:cNvPr id="6" name="TextBox 5">
            <a:extLst>
              <a:ext uri="{FF2B5EF4-FFF2-40B4-BE49-F238E27FC236}">
                <a16:creationId xmlns:a16="http://schemas.microsoft.com/office/drawing/2014/main" id="{88F407D6-8FFF-C2EF-D8E1-64B97CA7EE95}"/>
              </a:ext>
            </a:extLst>
          </p:cNvPr>
          <p:cNvSpPr txBox="1"/>
          <p:nvPr/>
        </p:nvSpPr>
        <p:spPr>
          <a:xfrm>
            <a:off x="330484" y="748260"/>
            <a:ext cx="10584949" cy="369332"/>
          </a:xfrm>
          <a:prstGeom prst="rect">
            <a:avLst/>
          </a:prstGeom>
          <a:noFill/>
        </p:spPr>
        <p:txBody>
          <a:bodyPr wrap="none" rtlCol="0">
            <a:spAutoFit/>
          </a:bodyPr>
          <a:lstStyle/>
          <a:p>
            <a:r>
              <a:rPr lang="zh-CN" altLang="en-US" dirty="0"/>
              <a:t>类型稳定</a:t>
            </a:r>
            <a:r>
              <a:rPr lang="en-US" altLang="zh-CN" dirty="0"/>
              <a:t>(type stability) </a:t>
            </a:r>
            <a:r>
              <a:rPr lang="zh-CN" altLang="en-US" dirty="0"/>
              <a:t>理解 </a:t>
            </a:r>
            <a:r>
              <a:rPr lang="en-US" altLang="zh-CN" dirty="0"/>
              <a:t>2</a:t>
            </a:r>
            <a:r>
              <a:rPr lang="zh-CN" altLang="en-US" dirty="0"/>
              <a:t>：函数的返回值（及中间结果）类型可以通过函数输入的类型来唯一推断</a:t>
            </a:r>
            <a:endParaRPr lang="en-CN" dirty="0"/>
          </a:p>
        </p:txBody>
      </p:sp>
      <p:sp>
        <p:nvSpPr>
          <p:cNvPr id="2" name="TextBox 1">
            <a:extLst>
              <a:ext uri="{FF2B5EF4-FFF2-40B4-BE49-F238E27FC236}">
                <a16:creationId xmlns:a16="http://schemas.microsoft.com/office/drawing/2014/main" id="{C1AC225B-D5AB-A148-27E4-E8BECC62754B}"/>
              </a:ext>
            </a:extLst>
          </p:cNvPr>
          <p:cNvSpPr txBox="1"/>
          <p:nvPr/>
        </p:nvSpPr>
        <p:spPr>
          <a:xfrm>
            <a:off x="1917979" y="1346570"/>
            <a:ext cx="493568" cy="369332"/>
          </a:xfrm>
          <a:prstGeom prst="rect">
            <a:avLst/>
          </a:prstGeom>
          <a:noFill/>
        </p:spPr>
        <p:txBody>
          <a:bodyPr wrap="square">
            <a:spAutoFit/>
          </a:bodyPr>
          <a:lstStyle/>
          <a:p>
            <a:r>
              <a:rPr lang="en-CN" dirty="0"/>
              <a:t>🐢</a:t>
            </a:r>
          </a:p>
        </p:txBody>
      </p:sp>
      <p:sp>
        <p:nvSpPr>
          <p:cNvPr id="3" name="TextBox 2">
            <a:extLst>
              <a:ext uri="{FF2B5EF4-FFF2-40B4-BE49-F238E27FC236}">
                <a16:creationId xmlns:a16="http://schemas.microsoft.com/office/drawing/2014/main" id="{78DBFD96-14BC-8EF0-CF10-4E166EDF934A}"/>
              </a:ext>
            </a:extLst>
          </p:cNvPr>
          <p:cNvSpPr txBox="1"/>
          <p:nvPr/>
        </p:nvSpPr>
        <p:spPr>
          <a:xfrm>
            <a:off x="5908963" y="1368627"/>
            <a:ext cx="452004" cy="369332"/>
          </a:xfrm>
          <a:prstGeom prst="rect">
            <a:avLst/>
          </a:prstGeom>
          <a:noFill/>
        </p:spPr>
        <p:txBody>
          <a:bodyPr wrap="square">
            <a:spAutoFit/>
          </a:bodyPr>
          <a:lstStyle/>
          <a:p>
            <a:r>
              <a:rPr lang="en-CN" dirty="0"/>
              <a:t>🚀</a:t>
            </a:r>
          </a:p>
        </p:txBody>
      </p:sp>
      <p:pic>
        <p:nvPicPr>
          <p:cNvPr id="4" name="Picture 3">
            <a:extLst>
              <a:ext uri="{FF2B5EF4-FFF2-40B4-BE49-F238E27FC236}">
                <a16:creationId xmlns:a16="http://schemas.microsoft.com/office/drawing/2014/main" id="{0BEF5433-7CFB-F129-7609-4DE856A80027}"/>
              </a:ext>
            </a:extLst>
          </p:cNvPr>
          <p:cNvPicPr>
            <a:picLocks noChangeAspect="1"/>
          </p:cNvPicPr>
          <p:nvPr/>
        </p:nvPicPr>
        <p:blipFill>
          <a:blip r:embed="rId3"/>
          <a:stretch>
            <a:fillRect/>
          </a:stretch>
        </p:blipFill>
        <p:spPr>
          <a:xfrm>
            <a:off x="396000" y="1715902"/>
            <a:ext cx="3733802" cy="3733802"/>
          </a:xfrm>
          <a:prstGeom prst="rect">
            <a:avLst/>
          </a:prstGeom>
        </p:spPr>
      </p:pic>
      <p:pic>
        <p:nvPicPr>
          <p:cNvPr id="5" name="Picture 4">
            <a:extLst>
              <a:ext uri="{FF2B5EF4-FFF2-40B4-BE49-F238E27FC236}">
                <a16:creationId xmlns:a16="http://schemas.microsoft.com/office/drawing/2014/main" id="{48190EAB-DCE3-2B09-268C-0F9B6CCC72A0}"/>
              </a:ext>
            </a:extLst>
          </p:cNvPr>
          <p:cNvPicPr>
            <a:picLocks noChangeAspect="1"/>
          </p:cNvPicPr>
          <p:nvPr/>
        </p:nvPicPr>
        <p:blipFill>
          <a:blip r:embed="rId4"/>
          <a:stretch>
            <a:fillRect/>
          </a:stretch>
        </p:blipFill>
        <p:spPr>
          <a:xfrm>
            <a:off x="4421330" y="1737959"/>
            <a:ext cx="3879273" cy="3986843"/>
          </a:xfrm>
          <a:prstGeom prst="rect">
            <a:avLst/>
          </a:prstGeom>
        </p:spPr>
      </p:pic>
      <p:pic>
        <p:nvPicPr>
          <p:cNvPr id="7" name="Picture 6">
            <a:extLst>
              <a:ext uri="{FF2B5EF4-FFF2-40B4-BE49-F238E27FC236}">
                <a16:creationId xmlns:a16="http://schemas.microsoft.com/office/drawing/2014/main" id="{FA50F385-011C-B590-0C5E-2272D1B7A8C2}"/>
              </a:ext>
            </a:extLst>
          </p:cNvPr>
          <p:cNvPicPr>
            <a:picLocks noChangeAspect="1"/>
          </p:cNvPicPr>
          <p:nvPr/>
        </p:nvPicPr>
        <p:blipFill>
          <a:blip r:embed="rId5"/>
          <a:stretch>
            <a:fillRect/>
          </a:stretch>
        </p:blipFill>
        <p:spPr>
          <a:xfrm>
            <a:off x="8791103" y="1531236"/>
            <a:ext cx="2965835" cy="4348102"/>
          </a:xfrm>
          <a:prstGeom prst="rect">
            <a:avLst/>
          </a:prstGeom>
        </p:spPr>
      </p:pic>
      <p:sp>
        <p:nvSpPr>
          <p:cNvPr id="9" name="Rectangle 8">
            <a:extLst>
              <a:ext uri="{FF2B5EF4-FFF2-40B4-BE49-F238E27FC236}">
                <a16:creationId xmlns:a16="http://schemas.microsoft.com/office/drawing/2014/main" id="{032F3E9B-F405-EC3C-B7FF-D7FF4D424524}"/>
              </a:ext>
            </a:extLst>
          </p:cNvPr>
          <p:cNvSpPr/>
          <p:nvPr/>
        </p:nvSpPr>
        <p:spPr>
          <a:xfrm>
            <a:off x="9105930" y="2463281"/>
            <a:ext cx="663221" cy="177282"/>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3D6E6A05-7BB8-6CD0-76F0-E625CE4930DB}"/>
              </a:ext>
            </a:extLst>
          </p:cNvPr>
          <p:cNvSpPr/>
          <p:nvPr/>
        </p:nvSpPr>
        <p:spPr>
          <a:xfrm>
            <a:off x="9115261" y="4687077"/>
            <a:ext cx="663221" cy="177282"/>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BF093FA2-47E1-C757-AED2-DADC05B8600B}"/>
              </a:ext>
            </a:extLst>
          </p:cNvPr>
          <p:cNvSpPr/>
          <p:nvPr/>
        </p:nvSpPr>
        <p:spPr>
          <a:xfrm>
            <a:off x="789187" y="3816220"/>
            <a:ext cx="1622360" cy="228587"/>
          </a:xfrm>
          <a:prstGeom prst="rect">
            <a:avLst/>
          </a:prstGeom>
          <a:solidFill>
            <a:schemeClr val="accent2">
              <a:lumMod val="75000"/>
              <a:alpha val="4941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4B2AA44E-AB54-B945-CD44-0FF82D0CE4B6}"/>
              </a:ext>
            </a:extLst>
          </p:cNvPr>
          <p:cNvSpPr/>
          <p:nvPr/>
        </p:nvSpPr>
        <p:spPr>
          <a:xfrm>
            <a:off x="4902694" y="4044807"/>
            <a:ext cx="663221" cy="177282"/>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2C26CBFB-E51B-12C1-1A32-27C1156BB0E9}"/>
              </a:ext>
            </a:extLst>
          </p:cNvPr>
          <p:cNvSpPr/>
          <p:nvPr/>
        </p:nvSpPr>
        <p:spPr>
          <a:xfrm>
            <a:off x="10351911" y="1715902"/>
            <a:ext cx="663221" cy="177282"/>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42F60DEF-AADF-2EDB-6EF4-2CD2F230B2DC}"/>
              </a:ext>
            </a:extLst>
          </p:cNvPr>
          <p:cNvSpPr/>
          <p:nvPr/>
        </p:nvSpPr>
        <p:spPr>
          <a:xfrm>
            <a:off x="10399128" y="3956166"/>
            <a:ext cx="663221" cy="177282"/>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696B4B14-D999-50CA-6ED0-C4D8BB178976}"/>
              </a:ext>
            </a:extLst>
          </p:cNvPr>
          <p:cNvSpPr txBox="1"/>
          <p:nvPr/>
        </p:nvSpPr>
        <p:spPr>
          <a:xfrm>
            <a:off x="5473527" y="2551922"/>
            <a:ext cx="2316660" cy="307777"/>
          </a:xfrm>
          <a:prstGeom prst="rect">
            <a:avLst/>
          </a:prstGeom>
          <a:noFill/>
        </p:spPr>
        <p:txBody>
          <a:bodyPr wrap="none" rtlCol="0">
            <a:spAutoFit/>
          </a:bodyPr>
          <a:lstStyle/>
          <a:p>
            <a:r>
              <a:rPr lang="en-CN" sz="1400" dirty="0">
                <a:solidFill>
                  <a:schemeClr val="accent2"/>
                </a:solidFill>
              </a:rPr>
              <a:t>返回与</a:t>
            </a:r>
            <a:r>
              <a:rPr lang="zh-CN" altLang="en-US" sz="1400" dirty="0">
                <a:solidFill>
                  <a:schemeClr val="accent2"/>
                </a:solidFill>
              </a:rPr>
              <a:t> </a:t>
            </a:r>
            <a:r>
              <a:rPr lang="en-US" altLang="zh-CN" sz="1400" dirty="0">
                <a:solidFill>
                  <a:schemeClr val="accent2"/>
                </a:solidFill>
              </a:rPr>
              <a:t>x</a:t>
            </a:r>
            <a:r>
              <a:rPr lang="zh-CN" altLang="en-US" sz="1400" dirty="0">
                <a:solidFill>
                  <a:schemeClr val="accent2"/>
                </a:solidFill>
              </a:rPr>
              <a:t> 类型相同的 </a:t>
            </a:r>
            <a:r>
              <a:rPr lang="en-US" altLang="zh-CN" sz="1400" dirty="0">
                <a:solidFill>
                  <a:schemeClr val="accent2"/>
                </a:solidFill>
              </a:rPr>
              <a:t>0</a:t>
            </a:r>
            <a:r>
              <a:rPr lang="zh-CN" altLang="en-US" sz="1400" dirty="0">
                <a:solidFill>
                  <a:schemeClr val="accent2"/>
                </a:solidFill>
              </a:rPr>
              <a:t> 或 </a:t>
            </a:r>
            <a:r>
              <a:rPr lang="en-US" altLang="zh-CN" sz="1400" dirty="0">
                <a:solidFill>
                  <a:schemeClr val="accent2"/>
                </a:solidFill>
              </a:rPr>
              <a:t>1</a:t>
            </a:r>
            <a:endParaRPr lang="en-CN" sz="1400" dirty="0">
              <a:solidFill>
                <a:schemeClr val="accent2"/>
              </a:solidFill>
            </a:endParaRPr>
          </a:p>
        </p:txBody>
      </p:sp>
      <p:sp>
        <p:nvSpPr>
          <p:cNvPr id="8" name="文本框 32">
            <a:extLst>
              <a:ext uri="{FF2B5EF4-FFF2-40B4-BE49-F238E27FC236}">
                <a16:creationId xmlns:a16="http://schemas.microsoft.com/office/drawing/2014/main" id="{25707381-42FA-EB39-B566-8D4187BC2DA9}"/>
              </a:ext>
            </a:extLst>
          </p:cNvPr>
          <p:cNvSpPr txBox="1"/>
          <p:nvPr/>
        </p:nvSpPr>
        <p:spPr>
          <a:xfrm>
            <a:off x="8035670" y="6039306"/>
            <a:ext cx="351555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:codes\2-3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9193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2.3 </a:t>
            </a:r>
            <a:r>
              <a:rPr lang="zh-CN" altLang="en-US" dirty="0">
                <a:latin typeface="微软雅黑" panose="020B0503020204020204" pitchFamily="34" charset="-122"/>
                <a:ea typeface="微软雅黑" panose="020B0503020204020204" pitchFamily="34" charset="-122"/>
              </a:rPr>
              <a:t>类型稳定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案例</a:t>
            </a:r>
          </a:p>
        </p:txBody>
      </p:sp>
      <p:pic>
        <p:nvPicPr>
          <p:cNvPr id="16" name="Picture 15">
            <a:extLst>
              <a:ext uri="{FF2B5EF4-FFF2-40B4-BE49-F238E27FC236}">
                <a16:creationId xmlns:a16="http://schemas.microsoft.com/office/drawing/2014/main" id="{B5C5E4BC-4B4C-0741-8F7F-DF2F2CCC21DD}"/>
              </a:ext>
            </a:extLst>
          </p:cNvPr>
          <p:cNvPicPr>
            <a:picLocks noChangeAspect="1"/>
          </p:cNvPicPr>
          <p:nvPr/>
        </p:nvPicPr>
        <p:blipFill>
          <a:blip r:embed="rId3"/>
          <a:stretch>
            <a:fillRect/>
          </a:stretch>
        </p:blipFill>
        <p:spPr>
          <a:xfrm>
            <a:off x="4059565" y="1312855"/>
            <a:ext cx="4023249" cy="4946073"/>
          </a:xfrm>
          <a:prstGeom prst="rect">
            <a:avLst/>
          </a:prstGeom>
        </p:spPr>
      </p:pic>
      <p:pic>
        <p:nvPicPr>
          <p:cNvPr id="17" name="Picture 16">
            <a:extLst>
              <a:ext uri="{FF2B5EF4-FFF2-40B4-BE49-F238E27FC236}">
                <a16:creationId xmlns:a16="http://schemas.microsoft.com/office/drawing/2014/main" id="{4DCC7097-F326-8E0B-FBB8-9E0E3B087E22}"/>
              </a:ext>
            </a:extLst>
          </p:cNvPr>
          <p:cNvPicPr>
            <a:picLocks noChangeAspect="1"/>
          </p:cNvPicPr>
          <p:nvPr/>
        </p:nvPicPr>
        <p:blipFill>
          <a:blip r:embed="rId4"/>
          <a:stretch>
            <a:fillRect/>
          </a:stretch>
        </p:blipFill>
        <p:spPr>
          <a:xfrm>
            <a:off x="8163805" y="1779732"/>
            <a:ext cx="3916227" cy="2581745"/>
          </a:xfrm>
          <a:prstGeom prst="rect">
            <a:avLst/>
          </a:prstGeom>
        </p:spPr>
      </p:pic>
      <p:sp>
        <p:nvSpPr>
          <p:cNvPr id="22" name="TextBox 21">
            <a:extLst>
              <a:ext uri="{FF2B5EF4-FFF2-40B4-BE49-F238E27FC236}">
                <a16:creationId xmlns:a16="http://schemas.microsoft.com/office/drawing/2014/main" id="{65FE5D87-F33C-A301-171E-C85E8BE7F32E}"/>
              </a:ext>
            </a:extLst>
          </p:cNvPr>
          <p:cNvSpPr txBox="1"/>
          <p:nvPr/>
        </p:nvSpPr>
        <p:spPr>
          <a:xfrm>
            <a:off x="8163805" y="1410400"/>
            <a:ext cx="1800493" cy="369332"/>
          </a:xfrm>
          <a:prstGeom prst="rect">
            <a:avLst/>
          </a:prstGeom>
          <a:solidFill>
            <a:schemeClr val="accent5"/>
          </a:solidFill>
        </p:spPr>
        <p:txBody>
          <a:bodyPr wrap="none" rtlCol="0">
            <a:spAutoFit/>
          </a:bodyPr>
          <a:lstStyle/>
          <a:p>
            <a:r>
              <a:rPr lang="en-CN" dirty="0"/>
              <a:t>类型稳定的代码</a:t>
            </a:r>
          </a:p>
        </p:txBody>
      </p:sp>
      <p:sp>
        <p:nvSpPr>
          <p:cNvPr id="23" name="TextBox 22">
            <a:extLst>
              <a:ext uri="{FF2B5EF4-FFF2-40B4-BE49-F238E27FC236}">
                <a16:creationId xmlns:a16="http://schemas.microsoft.com/office/drawing/2014/main" id="{A4F91C12-3A99-5328-6758-45D88C37ED4D}"/>
              </a:ext>
            </a:extLst>
          </p:cNvPr>
          <p:cNvSpPr txBox="1"/>
          <p:nvPr/>
        </p:nvSpPr>
        <p:spPr>
          <a:xfrm>
            <a:off x="198997" y="1414392"/>
            <a:ext cx="2031325" cy="369332"/>
          </a:xfrm>
          <a:prstGeom prst="rect">
            <a:avLst/>
          </a:prstGeom>
          <a:solidFill>
            <a:schemeClr val="accent2"/>
          </a:solidFill>
        </p:spPr>
        <p:txBody>
          <a:bodyPr wrap="none" rtlCol="0">
            <a:spAutoFit/>
          </a:bodyPr>
          <a:lstStyle/>
          <a:p>
            <a:r>
              <a:rPr lang="en-CN" dirty="0"/>
              <a:t>类型不稳定的代码</a:t>
            </a:r>
          </a:p>
        </p:txBody>
      </p:sp>
      <p:pic>
        <p:nvPicPr>
          <p:cNvPr id="25" name="Picture 24">
            <a:extLst>
              <a:ext uri="{FF2B5EF4-FFF2-40B4-BE49-F238E27FC236}">
                <a16:creationId xmlns:a16="http://schemas.microsoft.com/office/drawing/2014/main" id="{F2748B96-E13A-C689-79A6-644479779A39}"/>
              </a:ext>
            </a:extLst>
          </p:cNvPr>
          <p:cNvPicPr>
            <a:picLocks noChangeAspect="1"/>
          </p:cNvPicPr>
          <p:nvPr/>
        </p:nvPicPr>
        <p:blipFill>
          <a:blip r:embed="rId5"/>
          <a:stretch>
            <a:fillRect/>
          </a:stretch>
        </p:blipFill>
        <p:spPr>
          <a:xfrm>
            <a:off x="198997" y="1779732"/>
            <a:ext cx="3688170" cy="2519282"/>
          </a:xfrm>
          <a:prstGeom prst="rect">
            <a:avLst/>
          </a:prstGeom>
        </p:spPr>
      </p:pic>
      <p:sp>
        <p:nvSpPr>
          <p:cNvPr id="26" name="Rectangle 25">
            <a:extLst>
              <a:ext uri="{FF2B5EF4-FFF2-40B4-BE49-F238E27FC236}">
                <a16:creationId xmlns:a16="http://schemas.microsoft.com/office/drawing/2014/main" id="{793AB9F5-3118-7977-F4AA-F5BA2FF0A7C7}"/>
              </a:ext>
            </a:extLst>
          </p:cNvPr>
          <p:cNvSpPr/>
          <p:nvPr/>
        </p:nvSpPr>
        <p:spPr>
          <a:xfrm>
            <a:off x="1535853" y="2399891"/>
            <a:ext cx="1091682" cy="221258"/>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8" name="Straight Connector 27">
            <a:extLst>
              <a:ext uri="{FF2B5EF4-FFF2-40B4-BE49-F238E27FC236}">
                <a16:creationId xmlns:a16="http://schemas.microsoft.com/office/drawing/2014/main" id="{6A7021BD-E655-34B9-A932-E2DDB17585B2}"/>
              </a:ext>
            </a:extLst>
          </p:cNvPr>
          <p:cNvCxnSpPr>
            <a:cxnSpLocks/>
          </p:cNvCxnSpPr>
          <p:nvPr/>
        </p:nvCxnSpPr>
        <p:spPr>
          <a:xfrm flipV="1">
            <a:off x="3887167" y="1312855"/>
            <a:ext cx="172398" cy="4668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4F5776C-1469-6E79-2495-2C6F9005C1C2}"/>
              </a:ext>
            </a:extLst>
          </p:cNvPr>
          <p:cNvCxnSpPr>
            <a:cxnSpLocks/>
          </p:cNvCxnSpPr>
          <p:nvPr/>
        </p:nvCxnSpPr>
        <p:spPr>
          <a:xfrm flipH="1" flipV="1">
            <a:off x="3887167" y="4299014"/>
            <a:ext cx="172398" cy="195991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C7AA105-33AD-FA7B-352B-1CD3DFCA8FA8}"/>
              </a:ext>
            </a:extLst>
          </p:cNvPr>
          <p:cNvSpPr txBox="1"/>
          <p:nvPr/>
        </p:nvSpPr>
        <p:spPr>
          <a:xfrm>
            <a:off x="3649693" y="780898"/>
            <a:ext cx="4842992" cy="369332"/>
          </a:xfrm>
          <a:prstGeom prst="rect">
            <a:avLst/>
          </a:prstGeom>
          <a:solidFill>
            <a:schemeClr val="accent5"/>
          </a:solidFill>
        </p:spPr>
        <p:txBody>
          <a:bodyPr wrap="none" rtlCol="0">
            <a:spAutoFit/>
          </a:bodyPr>
          <a:lstStyle/>
          <a:p>
            <a:r>
              <a:rPr lang="en-US" dirty="0" err="1"/>
              <a:t>输入矩阵</a:t>
            </a:r>
            <a:r>
              <a:rPr lang="zh-CN" altLang="en-US" dirty="0"/>
              <a:t> </a:t>
            </a:r>
            <a:r>
              <a:rPr lang="en-US" altLang="zh-CN" dirty="0"/>
              <a:t>A</a:t>
            </a:r>
            <a:r>
              <a:rPr lang="zh-CN" altLang="en-US" dirty="0"/>
              <a:t> 是否为空矩阵会影响返回值的类型</a:t>
            </a:r>
            <a:endParaRPr lang="en-CN" dirty="0"/>
          </a:p>
        </p:txBody>
      </p:sp>
    </p:spTree>
    <p:extLst>
      <p:ext uri="{BB962C8B-B14F-4D97-AF65-F5344CB8AC3E}">
        <p14:creationId xmlns:p14="http://schemas.microsoft.com/office/powerpoint/2010/main" val="3845131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2.3 </a:t>
            </a:r>
            <a:r>
              <a:rPr lang="zh-CN" altLang="en-US" dirty="0">
                <a:latin typeface="微软雅黑" panose="020B0503020204020204" pitchFamily="34" charset="-122"/>
                <a:ea typeface="微软雅黑" panose="020B0503020204020204" pitchFamily="34" charset="-122"/>
              </a:rPr>
              <a:t>类型稳定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案例</a:t>
            </a:r>
          </a:p>
        </p:txBody>
      </p:sp>
      <p:sp>
        <p:nvSpPr>
          <p:cNvPr id="3" name="TextBox 2">
            <a:extLst>
              <a:ext uri="{FF2B5EF4-FFF2-40B4-BE49-F238E27FC236}">
                <a16:creationId xmlns:a16="http://schemas.microsoft.com/office/drawing/2014/main" id="{81CE8638-C157-5E68-644E-F20C2C1302A6}"/>
              </a:ext>
            </a:extLst>
          </p:cNvPr>
          <p:cNvSpPr txBox="1"/>
          <p:nvPr/>
        </p:nvSpPr>
        <p:spPr>
          <a:xfrm>
            <a:off x="548456" y="692696"/>
            <a:ext cx="5633273" cy="369332"/>
          </a:xfrm>
          <a:prstGeom prst="rect">
            <a:avLst/>
          </a:prstGeom>
          <a:noFill/>
        </p:spPr>
        <p:txBody>
          <a:bodyPr wrap="none" rtlCol="0">
            <a:spAutoFit/>
          </a:bodyPr>
          <a:lstStyle/>
          <a:p>
            <a:r>
              <a:rPr lang="en-CN" dirty="0"/>
              <a:t>类型不稳定很容易从底层传播出来影响整体函数性能</a:t>
            </a:r>
          </a:p>
        </p:txBody>
      </p:sp>
      <p:pic>
        <p:nvPicPr>
          <p:cNvPr id="5" name="Picture 4">
            <a:extLst>
              <a:ext uri="{FF2B5EF4-FFF2-40B4-BE49-F238E27FC236}">
                <a16:creationId xmlns:a16="http://schemas.microsoft.com/office/drawing/2014/main" id="{BAC08DA1-B1AC-043C-889A-911F0D6C305C}"/>
              </a:ext>
            </a:extLst>
          </p:cNvPr>
          <p:cNvPicPr>
            <a:picLocks noChangeAspect="1"/>
          </p:cNvPicPr>
          <p:nvPr/>
        </p:nvPicPr>
        <p:blipFill>
          <a:blip r:embed="rId3"/>
          <a:stretch>
            <a:fillRect/>
          </a:stretch>
        </p:blipFill>
        <p:spPr>
          <a:xfrm>
            <a:off x="548456" y="1451566"/>
            <a:ext cx="5547544" cy="4104155"/>
          </a:xfrm>
          <a:prstGeom prst="rect">
            <a:avLst/>
          </a:prstGeom>
        </p:spPr>
      </p:pic>
      <p:pic>
        <p:nvPicPr>
          <p:cNvPr id="6" name="Picture 5">
            <a:extLst>
              <a:ext uri="{FF2B5EF4-FFF2-40B4-BE49-F238E27FC236}">
                <a16:creationId xmlns:a16="http://schemas.microsoft.com/office/drawing/2014/main" id="{4A1BE19D-3E02-1155-3A15-99C1D8E462E2}"/>
              </a:ext>
            </a:extLst>
          </p:cNvPr>
          <p:cNvPicPr>
            <a:picLocks noChangeAspect="1"/>
          </p:cNvPicPr>
          <p:nvPr/>
        </p:nvPicPr>
        <p:blipFill>
          <a:blip r:embed="rId4"/>
          <a:stretch>
            <a:fillRect/>
          </a:stretch>
        </p:blipFill>
        <p:spPr>
          <a:xfrm>
            <a:off x="6870899" y="3632107"/>
            <a:ext cx="4772645" cy="1923614"/>
          </a:xfrm>
          <a:prstGeom prst="rect">
            <a:avLst/>
          </a:prstGeom>
        </p:spPr>
      </p:pic>
      <p:sp>
        <p:nvSpPr>
          <p:cNvPr id="7" name="TextBox 6">
            <a:extLst>
              <a:ext uri="{FF2B5EF4-FFF2-40B4-BE49-F238E27FC236}">
                <a16:creationId xmlns:a16="http://schemas.microsoft.com/office/drawing/2014/main" id="{A6E7275F-FF40-31A8-6B3E-247E255D0E4E}"/>
              </a:ext>
            </a:extLst>
          </p:cNvPr>
          <p:cNvSpPr txBox="1"/>
          <p:nvPr/>
        </p:nvSpPr>
        <p:spPr>
          <a:xfrm>
            <a:off x="548456" y="5575927"/>
            <a:ext cx="5089855" cy="369332"/>
          </a:xfrm>
          <a:prstGeom prst="rect">
            <a:avLst/>
          </a:prstGeom>
          <a:noFill/>
        </p:spPr>
        <p:txBody>
          <a:bodyPr wrap="none" rtlCol="0">
            <a:spAutoFit/>
          </a:bodyPr>
          <a:lstStyle/>
          <a:p>
            <a:r>
              <a:rPr lang="en-US" dirty="0"/>
              <a:t>f</a:t>
            </a:r>
            <a:r>
              <a:rPr lang="en-CN" dirty="0"/>
              <a:t>_slow</a:t>
            </a:r>
            <a:r>
              <a:rPr lang="zh-CN" altLang="en-US" dirty="0"/>
              <a:t> 类型不稳定导致 </a:t>
            </a:r>
            <a:r>
              <a:rPr lang="en-US" altLang="zh-CN" dirty="0"/>
              <a:t>h</a:t>
            </a:r>
            <a:r>
              <a:rPr lang="zh-CN" altLang="en-US" dirty="0"/>
              <a:t> 类型不稳定且性能下降</a:t>
            </a:r>
            <a:r>
              <a:rPr lang="en-CN" dirty="0"/>
              <a:t> </a:t>
            </a:r>
          </a:p>
        </p:txBody>
      </p:sp>
      <p:sp>
        <p:nvSpPr>
          <p:cNvPr id="8" name="TextBox 7">
            <a:extLst>
              <a:ext uri="{FF2B5EF4-FFF2-40B4-BE49-F238E27FC236}">
                <a16:creationId xmlns:a16="http://schemas.microsoft.com/office/drawing/2014/main" id="{899EE2AD-1F8D-6FF1-CA8C-93FFAB49414A}"/>
              </a:ext>
            </a:extLst>
          </p:cNvPr>
          <p:cNvSpPr txBox="1"/>
          <p:nvPr/>
        </p:nvSpPr>
        <p:spPr>
          <a:xfrm>
            <a:off x="4251594" y="3825551"/>
            <a:ext cx="1638590" cy="307777"/>
          </a:xfrm>
          <a:prstGeom prst="rect">
            <a:avLst/>
          </a:prstGeom>
          <a:noFill/>
        </p:spPr>
        <p:txBody>
          <a:bodyPr wrap="none" rtlCol="0">
            <a:spAutoFit/>
          </a:bodyPr>
          <a:lstStyle/>
          <a:p>
            <a:r>
              <a:rPr lang="en-CN" sz="1400" dirty="0">
                <a:solidFill>
                  <a:srgbClr val="FF0000"/>
                </a:solidFill>
              </a:rPr>
              <a:t>::Union{Int,Float64}</a:t>
            </a:r>
          </a:p>
        </p:txBody>
      </p:sp>
      <p:sp>
        <p:nvSpPr>
          <p:cNvPr id="2" name="文本框 32">
            <a:extLst>
              <a:ext uri="{FF2B5EF4-FFF2-40B4-BE49-F238E27FC236}">
                <a16:creationId xmlns:a16="http://schemas.microsoft.com/office/drawing/2014/main" id="{B48B7C2A-5D11-73DA-5321-5F78E01287D9}"/>
              </a:ext>
            </a:extLst>
          </p:cNvPr>
          <p:cNvSpPr txBox="1"/>
          <p:nvPr/>
        </p:nvSpPr>
        <p:spPr>
          <a:xfrm>
            <a:off x="8035670" y="6039306"/>
            <a:ext cx="351555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:codes\2-4</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5325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2.3 </a:t>
            </a:r>
            <a:r>
              <a:rPr lang="zh-CN" altLang="en-US" dirty="0">
                <a:latin typeface="微软雅黑" panose="020B0503020204020204" pitchFamily="34" charset="-122"/>
                <a:ea typeface="微软雅黑" panose="020B0503020204020204" pitchFamily="34" charset="-122"/>
              </a:rPr>
              <a:t>类型稳定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案例</a:t>
            </a:r>
          </a:p>
        </p:txBody>
      </p:sp>
      <p:pic>
        <p:nvPicPr>
          <p:cNvPr id="2" name="Picture 1">
            <a:extLst>
              <a:ext uri="{FF2B5EF4-FFF2-40B4-BE49-F238E27FC236}">
                <a16:creationId xmlns:a16="http://schemas.microsoft.com/office/drawing/2014/main" id="{67F8372A-C322-E8FA-C19C-0F99599F54AE}"/>
              </a:ext>
            </a:extLst>
          </p:cNvPr>
          <p:cNvPicPr>
            <a:picLocks noChangeAspect="1"/>
          </p:cNvPicPr>
          <p:nvPr/>
        </p:nvPicPr>
        <p:blipFill>
          <a:blip r:embed="rId3"/>
          <a:stretch>
            <a:fillRect/>
          </a:stretch>
        </p:blipFill>
        <p:spPr>
          <a:xfrm>
            <a:off x="2331099" y="1581082"/>
            <a:ext cx="6906208" cy="4263955"/>
          </a:xfrm>
          <a:prstGeom prst="rect">
            <a:avLst/>
          </a:prstGeom>
        </p:spPr>
      </p:pic>
      <p:sp>
        <p:nvSpPr>
          <p:cNvPr id="3" name="TextBox 2">
            <a:extLst>
              <a:ext uri="{FF2B5EF4-FFF2-40B4-BE49-F238E27FC236}">
                <a16:creationId xmlns:a16="http://schemas.microsoft.com/office/drawing/2014/main" id="{81CE8638-C157-5E68-644E-F20C2C1302A6}"/>
              </a:ext>
            </a:extLst>
          </p:cNvPr>
          <p:cNvSpPr txBox="1"/>
          <p:nvPr/>
        </p:nvSpPr>
        <p:spPr>
          <a:xfrm>
            <a:off x="3711533" y="1211750"/>
            <a:ext cx="3783408" cy="369332"/>
          </a:xfrm>
          <a:prstGeom prst="rect">
            <a:avLst/>
          </a:prstGeom>
          <a:solidFill>
            <a:schemeClr val="accent5"/>
          </a:solidFill>
        </p:spPr>
        <p:txBody>
          <a:bodyPr wrap="none" rtlCol="0">
            <a:spAutoFit/>
          </a:bodyPr>
          <a:lstStyle/>
          <a:p>
            <a:r>
              <a:rPr lang="en-US" dirty="0" err="1"/>
              <a:t>输入</a:t>
            </a:r>
            <a:r>
              <a:rPr lang="zh-CN" altLang="en-US" dirty="0"/>
              <a:t> </a:t>
            </a:r>
            <a:r>
              <a:rPr lang="en-US" altLang="zh-CN" dirty="0"/>
              <a:t>dims</a:t>
            </a:r>
            <a:r>
              <a:rPr lang="zh-CN" altLang="en-US" dirty="0"/>
              <a:t> 的值决定了返回值的类型</a:t>
            </a:r>
            <a:endParaRPr lang="en-CN" dirty="0"/>
          </a:p>
        </p:txBody>
      </p:sp>
      <p:sp>
        <p:nvSpPr>
          <p:cNvPr id="4" name="TextBox 3">
            <a:extLst>
              <a:ext uri="{FF2B5EF4-FFF2-40B4-BE49-F238E27FC236}">
                <a16:creationId xmlns:a16="http://schemas.microsoft.com/office/drawing/2014/main" id="{748769C5-F0E9-31CC-FD6B-F5BEC770BC7D}"/>
              </a:ext>
            </a:extLst>
          </p:cNvPr>
          <p:cNvSpPr txBox="1"/>
          <p:nvPr/>
        </p:nvSpPr>
        <p:spPr>
          <a:xfrm>
            <a:off x="1055" y="6089476"/>
            <a:ext cx="5032147" cy="307777"/>
          </a:xfrm>
          <a:prstGeom prst="rect">
            <a:avLst/>
          </a:prstGeom>
          <a:noFill/>
        </p:spPr>
        <p:txBody>
          <a:bodyPr wrap="none" rtlCol="0">
            <a:spAutoFit/>
          </a:bodyPr>
          <a:lstStyle/>
          <a:p>
            <a:r>
              <a:rPr lang="en-CN" sz="1400" dirty="0">
                <a:solidFill>
                  <a:schemeClr val="tx1">
                    <a:lumMod val="50000"/>
                    <a:lumOff val="50000"/>
                  </a:schemeClr>
                </a:solidFill>
              </a:rPr>
              <a:t>如果类型不稳定在外层函数封装</a:t>
            </a:r>
            <a:r>
              <a:rPr lang="zh-CN" altLang="en-US" sz="1400" dirty="0">
                <a:solidFill>
                  <a:schemeClr val="tx1">
                    <a:lumMod val="50000"/>
                    <a:lumOff val="50000"/>
                  </a:schemeClr>
                </a:solidFill>
              </a:rPr>
              <a:t>，那么性能损失相对较低一些</a:t>
            </a:r>
            <a:endParaRPr lang="en-CN" sz="1400" dirty="0">
              <a:solidFill>
                <a:schemeClr val="tx1">
                  <a:lumMod val="50000"/>
                  <a:lumOff val="50000"/>
                </a:schemeClr>
              </a:solidFill>
            </a:endParaRPr>
          </a:p>
        </p:txBody>
      </p:sp>
      <p:sp>
        <p:nvSpPr>
          <p:cNvPr id="6" name="TextBox 5">
            <a:extLst>
              <a:ext uri="{FF2B5EF4-FFF2-40B4-BE49-F238E27FC236}">
                <a16:creationId xmlns:a16="http://schemas.microsoft.com/office/drawing/2014/main" id="{872EEA18-3BC9-694B-79D7-E22C60858B00}"/>
              </a:ext>
            </a:extLst>
          </p:cNvPr>
          <p:cNvSpPr txBox="1"/>
          <p:nvPr/>
        </p:nvSpPr>
        <p:spPr>
          <a:xfrm>
            <a:off x="552839" y="664092"/>
            <a:ext cx="7938018" cy="369332"/>
          </a:xfrm>
          <a:prstGeom prst="rect">
            <a:avLst/>
          </a:prstGeom>
          <a:noFill/>
        </p:spPr>
        <p:txBody>
          <a:bodyPr wrap="square">
            <a:spAutoFit/>
          </a:bodyPr>
          <a:lstStyle/>
          <a:p>
            <a:r>
              <a:rPr lang="en-CN" dirty="0"/>
              <a:t>如果实在要引入类型不稳定</a:t>
            </a:r>
            <a:r>
              <a:rPr lang="zh-CN" altLang="en-US" dirty="0"/>
              <a:t>，最好在 </a:t>
            </a:r>
            <a:r>
              <a:rPr lang="en-US" altLang="zh-CN" dirty="0"/>
              <a:t>API</a:t>
            </a:r>
            <a:r>
              <a:rPr lang="zh-CN" altLang="en-US" dirty="0"/>
              <a:t> 接口层面而非底层实现引入</a:t>
            </a:r>
            <a:endParaRPr lang="en-CN" dirty="0"/>
          </a:p>
        </p:txBody>
      </p:sp>
    </p:spTree>
    <p:extLst>
      <p:ext uri="{BB962C8B-B14F-4D97-AF65-F5344CB8AC3E}">
        <p14:creationId xmlns:p14="http://schemas.microsoft.com/office/powerpoint/2010/main" val="2096251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2.3 </a:t>
            </a:r>
            <a:r>
              <a:rPr lang="zh-CN" altLang="en-US" dirty="0">
                <a:latin typeface="微软雅黑" panose="020B0503020204020204" pitchFamily="34" charset="-122"/>
                <a:ea typeface="微软雅黑" panose="020B0503020204020204" pitchFamily="34" charset="-122"/>
              </a:rPr>
              <a:t>类型稳定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案例</a:t>
            </a:r>
          </a:p>
        </p:txBody>
      </p:sp>
      <p:sp>
        <p:nvSpPr>
          <p:cNvPr id="6" name="TextBox 5">
            <a:extLst>
              <a:ext uri="{FF2B5EF4-FFF2-40B4-BE49-F238E27FC236}">
                <a16:creationId xmlns:a16="http://schemas.microsoft.com/office/drawing/2014/main" id="{872EEA18-3BC9-694B-79D7-E22C60858B00}"/>
              </a:ext>
            </a:extLst>
          </p:cNvPr>
          <p:cNvSpPr txBox="1"/>
          <p:nvPr/>
        </p:nvSpPr>
        <p:spPr>
          <a:xfrm>
            <a:off x="552839" y="664092"/>
            <a:ext cx="8853920" cy="369332"/>
          </a:xfrm>
          <a:prstGeom prst="rect">
            <a:avLst/>
          </a:prstGeom>
          <a:noFill/>
        </p:spPr>
        <p:txBody>
          <a:bodyPr wrap="square">
            <a:spAutoFit/>
          </a:bodyPr>
          <a:lstStyle/>
          <a:p>
            <a:r>
              <a:rPr lang="en-CN" dirty="0"/>
              <a:t>大部分类型不稳定来源于条件分支可能返回不同类型</a:t>
            </a:r>
            <a:r>
              <a:rPr lang="zh-CN" altLang="en-US" dirty="0"/>
              <a:t>，但它并不一定是类型不稳定</a:t>
            </a:r>
            <a:endParaRPr lang="en-CN" dirty="0"/>
          </a:p>
        </p:txBody>
      </p:sp>
      <p:pic>
        <p:nvPicPr>
          <p:cNvPr id="5" name="Picture 4">
            <a:extLst>
              <a:ext uri="{FF2B5EF4-FFF2-40B4-BE49-F238E27FC236}">
                <a16:creationId xmlns:a16="http://schemas.microsoft.com/office/drawing/2014/main" id="{4C5E14C9-A653-8965-7728-004297022D4C}"/>
              </a:ext>
            </a:extLst>
          </p:cNvPr>
          <p:cNvPicPr>
            <a:picLocks noChangeAspect="1"/>
          </p:cNvPicPr>
          <p:nvPr/>
        </p:nvPicPr>
        <p:blipFill>
          <a:blip r:embed="rId3"/>
          <a:stretch>
            <a:fillRect/>
          </a:stretch>
        </p:blipFill>
        <p:spPr>
          <a:xfrm>
            <a:off x="671970" y="1581082"/>
            <a:ext cx="4106183" cy="2409496"/>
          </a:xfrm>
          <a:prstGeom prst="rect">
            <a:avLst/>
          </a:prstGeom>
        </p:spPr>
      </p:pic>
      <p:grpSp>
        <p:nvGrpSpPr>
          <p:cNvPr id="13" name="Group 12">
            <a:extLst>
              <a:ext uri="{FF2B5EF4-FFF2-40B4-BE49-F238E27FC236}">
                <a16:creationId xmlns:a16="http://schemas.microsoft.com/office/drawing/2014/main" id="{7E05B0FD-4273-70D9-D694-8EC5A05F2AD3}"/>
              </a:ext>
            </a:extLst>
          </p:cNvPr>
          <p:cNvGrpSpPr/>
          <p:nvPr/>
        </p:nvGrpSpPr>
        <p:grpSpPr>
          <a:xfrm>
            <a:off x="4778153" y="1408374"/>
            <a:ext cx="7120250" cy="3376473"/>
            <a:chOff x="4778153" y="1408374"/>
            <a:chExt cx="7120250" cy="3376473"/>
          </a:xfrm>
        </p:grpSpPr>
        <p:pic>
          <p:nvPicPr>
            <p:cNvPr id="7" name="Picture 6">
              <a:extLst>
                <a:ext uri="{FF2B5EF4-FFF2-40B4-BE49-F238E27FC236}">
                  <a16:creationId xmlns:a16="http://schemas.microsoft.com/office/drawing/2014/main" id="{A5E86E69-EC65-2321-56D4-9FAAC5E385A4}"/>
                </a:ext>
              </a:extLst>
            </p:cNvPr>
            <p:cNvPicPr>
              <a:picLocks noChangeAspect="1"/>
            </p:cNvPicPr>
            <p:nvPr/>
          </p:nvPicPr>
          <p:blipFill>
            <a:blip r:embed="rId4"/>
            <a:stretch>
              <a:fillRect/>
            </a:stretch>
          </p:blipFill>
          <p:spPr>
            <a:xfrm>
              <a:off x="6612356" y="1408374"/>
              <a:ext cx="5286047" cy="3376473"/>
            </a:xfrm>
            <a:prstGeom prst="rect">
              <a:avLst/>
            </a:prstGeom>
          </p:spPr>
        </p:pic>
        <p:cxnSp>
          <p:nvCxnSpPr>
            <p:cNvPr id="9" name="Straight Connector 8">
              <a:extLst>
                <a:ext uri="{FF2B5EF4-FFF2-40B4-BE49-F238E27FC236}">
                  <a16:creationId xmlns:a16="http://schemas.microsoft.com/office/drawing/2014/main" id="{928B1402-3AE6-E0CC-2EE9-D72750DC7A3F}"/>
                </a:ext>
              </a:extLst>
            </p:cNvPr>
            <p:cNvCxnSpPr>
              <a:cxnSpLocks/>
            </p:cNvCxnSpPr>
            <p:nvPr/>
          </p:nvCxnSpPr>
          <p:spPr>
            <a:xfrm flipV="1">
              <a:off x="4778153" y="1408374"/>
              <a:ext cx="1834203" cy="17270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1802BD0-F611-FE9D-B604-6F67A5A4736C}"/>
                </a:ext>
              </a:extLst>
            </p:cNvPr>
            <p:cNvCxnSpPr>
              <a:cxnSpLocks/>
            </p:cNvCxnSpPr>
            <p:nvPr/>
          </p:nvCxnSpPr>
          <p:spPr>
            <a:xfrm>
              <a:off x="4778153" y="3990578"/>
              <a:ext cx="1834203" cy="794269"/>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2B55305-28F9-3F49-F13D-E913AEBD00AB}"/>
              </a:ext>
            </a:extLst>
          </p:cNvPr>
          <p:cNvGrpSpPr/>
          <p:nvPr/>
        </p:nvGrpSpPr>
        <p:grpSpPr>
          <a:xfrm>
            <a:off x="991254" y="1216776"/>
            <a:ext cx="3467616" cy="916823"/>
            <a:chOff x="991254" y="1216776"/>
            <a:chExt cx="3467616" cy="916823"/>
          </a:xfrm>
        </p:grpSpPr>
        <p:sp>
          <p:nvSpPr>
            <p:cNvPr id="19" name="Rectangle 18">
              <a:extLst>
                <a:ext uri="{FF2B5EF4-FFF2-40B4-BE49-F238E27FC236}">
                  <a16:creationId xmlns:a16="http://schemas.microsoft.com/office/drawing/2014/main" id="{7F7854A0-4312-EC3A-BB94-A6D2DED80755}"/>
                </a:ext>
              </a:extLst>
            </p:cNvPr>
            <p:cNvSpPr/>
            <p:nvPr/>
          </p:nvSpPr>
          <p:spPr>
            <a:xfrm>
              <a:off x="2164464" y="1889716"/>
              <a:ext cx="2239370" cy="243883"/>
            </a:xfrm>
            <a:prstGeom prst="rect">
              <a:avLst/>
            </a:prstGeom>
            <a:solidFill>
              <a:srgbClr val="4472C4">
                <a:alpha val="4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TextBox 19">
              <a:extLst>
                <a:ext uri="{FF2B5EF4-FFF2-40B4-BE49-F238E27FC236}">
                  <a16:creationId xmlns:a16="http://schemas.microsoft.com/office/drawing/2014/main" id="{C0830F48-A276-078A-010B-42D0BA4BFBBB}"/>
                </a:ext>
              </a:extLst>
            </p:cNvPr>
            <p:cNvSpPr txBox="1"/>
            <p:nvPr/>
          </p:nvSpPr>
          <p:spPr>
            <a:xfrm>
              <a:off x="991254" y="1216776"/>
              <a:ext cx="3467616" cy="338554"/>
            </a:xfrm>
            <a:prstGeom prst="rect">
              <a:avLst/>
            </a:prstGeom>
            <a:solidFill>
              <a:schemeClr val="accent5"/>
            </a:solidFill>
          </p:spPr>
          <p:txBody>
            <a:bodyPr wrap="none" rtlCol="0">
              <a:spAutoFit/>
            </a:bodyPr>
            <a:lstStyle/>
            <a:p>
              <a:r>
                <a:rPr lang="en-CN" sz="1600" dirty="0"/>
                <a:t>这个条件分支仅需要类型就可以判断</a:t>
              </a:r>
            </a:p>
          </p:txBody>
        </p:sp>
      </p:grpSp>
      <p:grpSp>
        <p:nvGrpSpPr>
          <p:cNvPr id="23" name="Group 22">
            <a:extLst>
              <a:ext uri="{FF2B5EF4-FFF2-40B4-BE49-F238E27FC236}">
                <a16:creationId xmlns:a16="http://schemas.microsoft.com/office/drawing/2014/main" id="{F8B4A216-8291-3A29-95C1-36BB27FB76C1}"/>
              </a:ext>
            </a:extLst>
          </p:cNvPr>
          <p:cNvGrpSpPr/>
          <p:nvPr/>
        </p:nvGrpSpPr>
        <p:grpSpPr>
          <a:xfrm>
            <a:off x="671970" y="4163286"/>
            <a:ext cx="9898107" cy="1948221"/>
            <a:chOff x="671970" y="4163286"/>
            <a:chExt cx="9898107" cy="1948221"/>
          </a:xfrm>
        </p:grpSpPr>
        <p:pic>
          <p:nvPicPr>
            <p:cNvPr id="17" name="Picture 16">
              <a:extLst>
                <a:ext uri="{FF2B5EF4-FFF2-40B4-BE49-F238E27FC236}">
                  <a16:creationId xmlns:a16="http://schemas.microsoft.com/office/drawing/2014/main" id="{B964CE2E-D92C-275E-E02C-F7D34FFB9686}"/>
                </a:ext>
              </a:extLst>
            </p:cNvPr>
            <p:cNvPicPr>
              <a:picLocks noChangeAspect="1"/>
            </p:cNvPicPr>
            <p:nvPr/>
          </p:nvPicPr>
          <p:blipFill>
            <a:blip r:embed="rId5"/>
            <a:stretch>
              <a:fillRect/>
            </a:stretch>
          </p:blipFill>
          <p:spPr>
            <a:xfrm>
              <a:off x="671970" y="4163286"/>
              <a:ext cx="3984113" cy="1948221"/>
            </a:xfrm>
            <a:prstGeom prst="rect">
              <a:avLst/>
            </a:prstGeom>
          </p:spPr>
        </p:pic>
        <p:sp>
          <p:nvSpPr>
            <p:cNvPr id="22" name="TextBox 21">
              <a:extLst>
                <a:ext uri="{FF2B5EF4-FFF2-40B4-BE49-F238E27FC236}">
                  <a16:creationId xmlns:a16="http://schemas.microsoft.com/office/drawing/2014/main" id="{C77288FF-956A-3776-487A-599EACBC7270}"/>
                </a:ext>
              </a:extLst>
            </p:cNvPr>
            <p:cNvSpPr txBox="1"/>
            <p:nvPr/>
          </p:nvSpPr>
          <p:spPr>
            <a:xfrm>
              <a:off x="5400212" y="5295737"/>
              <a:ext cx="5169865" cy="307777"/>
            </a:xfrm>
            <a:prstGeom prst="rect">
              <a:avLst/>
            </a:prstGeom>
            <a:solidFill>
              <a:schemeClr val="accent5"/>
            </a:solidFill>
          </p:spPr>
          <p:txBody>
            <a:bodyPr wrap="square" rtlCol="0">
              <a:spAutoFit/>
            </a:bodyPr>
            <a:lstStyle/>
            <a:p>
              <a:r>
                <a:rPr lang="en-US" altLang="zh-CN" sz="1400" dirty="0">
                  <a:latin typeface="Aptos Mono" panose="020F0502020204030204" pitchFamily="34" charset="0"/>
                  <a:cs typeface="Aptos Mono" panose="020F0502020204030204" pitchFamily="34" charset="0"/>
                </a:rPr>
                <a:t>@</a:t>
              </a:r>
              <a:r>
                <a:rPr lang="en-US" altLang="zh-CN" sz="1400" dirty="0" err="1">
                  <a:latin typeface="Aptos Mono" panose="020F0502020204030204" pitchFamily="34" charset="0"/>
                  <a:cs typeface="Aptos Mono" panose="020F0502020204030204" pitchFamily="34" charset="0"/>
                </a:rPr>
                <a:t>code_llvm</a:t>
              </a:r>
              <a:r>
                <a:rPr lang="en-US" altLang="zh-CN" sz="1400" dirty="0">
                  <a:latin typeface="Aptos Mono" panose="020F0502020204030204" pitchFamily="34" charset="0"/>
                  <a:cs typeface="Aptos Mono" panose="020F0502020204030204" pitchFamily="34" charset="0"/>
                </a:rPr>
                <a:t> f(3) </a:t>
              </a:r>
              <a:r>
                <a:rPr lang="zh-CN" altLang="en-US" sz="1400" dirty="0"/>
                <a:t>与 </a:t>
              </a:r>
              <a:r>
                <a:rPr lang="en-US" altLang="zh-CN" sz="1400" dirty="0">
                  <a:latin typeface="Aptos Mono" panose="020B0009020202020204" pitchFamily="49" charset="0"/>
                </a:rPr>
                <a:t>@</a:t>
              </a:r>
              <a:r>
                <a:rPr lang="en-US" altLang="zh-CN" sz="1400" dirty="0" err="1">
                  <a:latin typeface="Aptos Mono" panose="020B0009020202020204" pitchFamily="49" charset="0"/>
                </a:rPr>
                <a:t>code_llvm</a:t>
              </a:r>
              <a:r>
                <a:rPr lang="en-US" altLang="zh-CN" sz="1400" dirty="0">
                  <a:latin typeface="Aptos Mono" panose="020B0009020202020204" pitchFamily="49" charset="0"/>
                </a:rPr>
                <a:t> g(3)</a:t>
              </a:r>
              <a:r>
                <a:rPr lang="zh-CN" altLang="en-US" sz="1400" dirty="0">
                  <a:latin typeface="Aptos Mono" panose="020B0009020202020204" pitchFamily="49" charset="0"/>
                </a:rPr>
                <a:t> 的结果是一致的</a:t>
              </a:r>
              <a:endParaRPr lang="en-CN" sz="1400" dirty="0">
                <a:latin typeface="Aptos Mono" panose="020B0009020202020204" pitchFamily="49" charset="0"/>
              </a:endParaRPr>
            </a:p>
          </p:txBody>
        </p:sp>
      </p:grpSp>
    </p:spTree>
    <p:extLst>
      <p:ext uri="{BB962C8B-B14F-4D97-AF65-F5344CB8AC3E}">
        <p14:creationId xmlns:p14="http://schemas.microsoft.com/office/powerpoint/2010/main" val="7145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3938587" y="413201"/>
            <a:ext cx="4314825" cy="874713"/>
          </a:xfrm>
          <a:prstGeom prst="rect">
            <a:avLst/>
          </a:prstGeom>
        </p:spPr>
        <p:txBody>
          <a:bodyPr/>
          <a:lstStyle/>
          <a:p>
            <a:pPr algn="ctr"/>
            <a:r>
              <a:rPr lang="zh-CN" altLang="en-US" sz="3200" b="1" dirty="0">
                <a:latin typeface="等线" panose="02010600030101010101" pitchFamily="2" charset="-122"/>
                <a:ea typeface="等线" panose="02010600030101010101" pitchFamily="2" charset="-122"/>
              </a:rPr>
              <a:t>目录</a:t>
            </a:r>
          </a:p>
        </p:txBody>
      </p:sp>
      <p:sp>
        <p:nvSpPr>
          <p:cNvPr id="8" name="圆角矩形 10"/>
          <p:cNvSpPr/>
          <p:nvPr/>
        </p:nvSpPr>
        <p:spPr>
          <a:xfrm>
            <a:off x="2600740" y="2530208"/>
            <a:ext cx="6990518" cy="445782"/>
          </a:xfrm>
          <a:prstGeom prst="round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prstClr val="white"/>
                </a:solidFill>
                <a:latin typeface="等线" panose="02010600030101010101" pitchFamily="2" charset="-122"/>
                <a:ea typeface="等线" panose="02010600030101010101" pitchFamily="2" charset="-122"/>
                <a:cs typeface="Arial" panose="020B0604020202020204" pitchFamily="34" charset="0"/>
              </a:rPr>
              <a:t>2. </a:t>
            </a:r>
            <a:r>
              <a:rPr lang="zh-CN" altLang="en-US" sz="2400" b="1" dirty="0">
                <a:solidFill>
                  <a:prstClr val="white"/>
                </a:solidFill>
                <a:latin typeface="等线" panose="02010600030101010101" pitchFamily="2" charset="-122"/>
                <a:ea typeface="等线" panose="02010600030101010101" pitchFamily="2" charset="-122"/>
                <a:cs typeface="Arial" panose="020B0604020202020204" pitchFamily="34" charset="0"/>
              </a:rPr>
              <a:t>类型稳定</a:t>
            </a:r>
          </a:p>
        </p:txBody>
      </p:sp>
      <p:sp>
        <p:nvSpPr>
          <p:cNvPr id="14" name="圆角矩形 10">
            <a:extLst>
              <a:ext uri="{FF2B5EF4-FFF2-40B4-BE49-F238E27FC236}">
                <a16:creationId xmlns:a16="http://schemas.microsoft.com/office/drawing/2014/main" id="{850CC23F-768C-CF73-BC81-156FB06BE523}"/>
              </a:ext>
            </a:extLst>
          </p:cNvPr>
          <p:cNvSpPr/>
          <p:nvPr/>
        </p:nvSpPr>
        <p:spPr>
          <a:xfrm>
            <a:off x="2600740" y="3350791"/>
            <a:ext cx="6990518" cy="445783"/>
          </a:xfrm>
          <a:prstGeom prst="round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prstClr val="white"/>
                </a:solidFill>
                <a:latin typeface="等线" panose="02010600030101010101" pitchFamily="2" charset="-122"/>
                <a:ea typeface="等线" panose="02010600030101010101" pitchFamily="2" charset="-122"/>
                <a:cs typeface="Arial" panose="020B0604020202020204" pitchFamily="34" charset="0"/>
              </a:rPr>
              <a:t>3. </a:t>
            </a:r>
            <a:r>
              <a:rPr lang="zh-CN" altLang="en-US" sz="2400" b="1" dirty="0">
                <a:solidFill>
                  <a:prstClr val="white"/>
                </a:solidFill>
                <a:latin typeface="等线" panose="02010600030101010101" pitchFamily="2" charset="-122"/>
                <a:ea typeface="等线" panose="02010600030101010101" pitchFamily="2" charset="-122"/>
                <a:cs typeface="Arial" panose="020B0604020202020204" pitchFamily="34" charset="0"/>
              </a:rPr>
              <a:t>数值类型</a:t>
            </a:r>
          </a:p>
        </p:txBody>
      </p:sp>
      <p:sp>
        <p:nvSpPr>
          <p:cNvPr id="15" name="圆角矩形 10">
            <a:extLst>
              <a:ext uri="{FF2B5EF4-FFF2-40B4-BE49-F238E27FC236}">
                <a16:creationId xmlns:a16="http://schemas.microsoft.com/office/drawing/2014/main" id="{7C44FB51-35E7-38E7-BFAE-EC99E1046032}"/>
              </a:ext>
            </a:extLst>
          </p:cNvPr>
          <p:cNvSpPr/>
          <p:nvPr/>
        </p:nvSpPr>
        <p:spPr>
          <a:xfrm>
            <a:off x="2600740" y="4171375"/>
            <a:ext cx="6990518" cy="445784"/>
          </a:xfrm>
          <a:prstGeom prst="round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prstClr val="white"/>
                </a:solidFill>
                <a:latin typeface="等线" panose="02010600030101010101" pitchFamily="2" charset="-122"/>
                <a:ea typeface="等线" panose="02010600030101010101" pitchFamily="2" charset="-122"/>
                <a:cs typeface="Arial" panose="020B0604020202020204" pitchFamily="34" charset="0"/>
              </a:rPr>
              <a:t>4.</a:t>
            </a:r>
            <a:r>
              <a:rPr lang="zh-CN" altLang="en-US" sz="2400" b="1" dirty="0">
                <a:solidFill>
                  <a:prstClr val="white"/>
                </a:solidFill>
                <a:latin typeface="等线" panose="02010600030101010101" pitchFamily="2" charset="-122"/>
                <a:ea typeface="等线" panose="02010600030101010101" pitchFamily="2" charset="-122"/>
                <a:cs typeface="Arial" panose="020B0604020202020204" pitchFamily="34" charset="0"/>
              </a:rPr>
              <a:t> 多重派发</a:t>
            </a:r>
            <a:r>
              <a:rPr lang="en-US" altLang="zh-CN" sz="2400" b="1" dirty="0">
                <a:solidFill>
                  <a:prstClr val="white"/>
                </a:solidFill>
                <a:latin typeface="等线" panose="02010600030101010101" pitchFamily="2" charset="-122"/>
                <a:ea typeface="等线" panose="02010600030101010101" pitchFamily="2" charset="-122"/>
                <a:cs typeface="Arial" panose="020B0604020202020204" pitchFamily="34" charset="0"/>
              </a:rPr>
              <a:t> </a:t>
            </a:r>
            <a:endParaRPr lang="zh-CN" altLang="en-US" sz="2400" b="1" dirty="0">
              <a:solidFill>
                <a:prstClr val="white"/>
              </a:solidFill>
              <a:latin typeface="等线" panose="02010600030101010101" pitchFamily="2" charset="-122"/>
              <a:ea typeface="等线" panose="02010600030101010101" pitchFamily="2" charset="-122"/>
              <a:cs typeface="Arial" panose="020B0604020202020204" pitchFamily="34" charset="0"/>
            </a:endParaRPr>
          </a:p>
        </p:txBody>
      </p:sp>
      <p:sp>
        <p:nvSpPr>
          <p:cNvPr id="16" name="圆角矩形 10">
            <a:extLst>
              <a:ext uri="{FF2B5EF4-FFF2-40B4-BE49-F238E27FC236}">
                <a16:creationId xmlns:a16="http://schemas.microsoft.com/office/drawing/2014/main" id="{4D8B10D4-0250-AEAE-8A2D-5EE6F18E2257}"/>
              </a:ext>
            </a:extLst>
          </p:cNvPr>
          <p:cNvSpPr/>
          <p:nvPr/>
        </p:nvSpPr>
        <p:spPr>
          <a:xfrm>
            <a:off x="2600740" y="1709624"/>
            <a:ext cx="6990518" cy="445783"/>
          </a:xfrm>
          <a:prstGeom prst="round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prstClr val="white"/>
                </a:solidFill>
                <a:latin typeface="等线" panose="02010600030101010101" pitchFamily="2" charset="-122"/>
                <a:ea typeface="等线" panose="02010600030101010101" pitchFamily="2" charset="-122"/>
                <a:cs typeface="Arial" panose="020B0604020202020204" pitchFamily="34" charset="0"/>
              </a:rPr>
              <a:t>1. </a:t>
            </a:r>
            <a:r>
              <a:rPr lang="zh-CN" altLang="en-US" sz="2400" b="1" dirty="0">
                <a:solidFill>
                  <a:prstClr val="white"/>
                </a:solidFill>
                <a:latin typeface="等线" panose="02010600030101010101" pitchFamily="2" charset="-122"/>
                <a:ea typeface="等线" panose="02010600030101010101" pitchFamily="2" charset="-122"/>
                <a:cs typeface="Arial" panose="020B0604020202020204" pitchFamily="34" charset="0"/>
              </a:rPr>
              <a:t>导引</a:t>
            </a:r>
          </a:p>
        </p:txBody>
      </p:sp>
      <p:sp>
        <p:nvSpPr>
          <p:cNvPr id="3" name="圆角矩形 10">
            <a:extLst>
              <a:ext uri="{FF2B5EF4-FFF2-40B4-BE49-F238E27FC236}">
                <a16:creationId xmlns:a16="http://schemas.microsoft.com/office/drawing/2014/main" id="{B3DBF112-E838-DFEF-B303-7BF44B9E8419}"/>
              </a:ext>
            </a:extLst>
          </p:cNvPr>
          <p:cNvSpPr/>
          <p:nvPr/>
        </p:nvSpPr>
        <p:spPr>
          <a:xfrm>
            <a:off x="2600740" y="4991960"/>
            <a:ext cx="6990518" cy="445784"/>
          </a:xfrm>
          <a:prstGeom prst="round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prstClr val="white"/>
                </a:solidFill>
                <a:latin typeface="等线" panose="02010600030101010101" pitchFamily="2" charset="-122"/>
                <a:ea typeface="等线" panose="02010600030101010101" pitchFamily="2" charset="-122"/>
                <a:cs typeface="Arial" panose="020B0604020202020204" pitchFamily="34" charset="0"/>
              </a:rPr>
              <a:t>5.</a:t>
            </a:r>
            <a:r>
              <a:rPr lang="zh-CN" altLang="en-US" sz="2400" b="1" dirty="0">
                <a:solidFill>
                  <a:prstClr val="white"/>
                </a:solidFill>
                <a:latin typeface="等线" panose="02010600030101010101" pitchFamily="2" charset="-122"/>
                <a:ea typeface="等线" panose="02010600030101010101" pitchFamily="2" charset="-122"/>
                <a:cs typeface="Arial" panose="020B0604020202020204" pitchFamily="34" charset="0"/>
              </a:rPr>
              <a:t> 内存使用</a:t>
            </a:r>
          </a:p>
        </p:txBody>
      </p:sp>
      <p:sp>
        <p:nvSpPr>
          <p:cNvPr id="5" name="文本框 4">
            <a:extLst>
              <a:ext uri="{FF2B5EF4-FFF2-40B4-BE49-F238E27FC236}">
                <a16:creationId xmlns:a16="http://schemas.microsoft.com/office/drawing/2014/main" id="{34455BC5-C388-AA6C-1133-3B06BB195FE3}"/>
              </a:ext>
            </a:extLst>
          </p:cNvPr>
          <p:cNvSpPr txBox="1"/>
          <p:nvPr/>
        </p:nvSpPr>
        <p:spPr>
          <a:xfrm>
            <a:off x="4236928" y="6031468"/>
            <a:ext cx="8032968" cy="369332"/>
          </a:xfrm>
          <a:prstGeom prst="rect">
            <a:avLst/>
          </a:prstGeom>
          <a:noFill/>
        </p:spPr>
        <p:txBody>
          <a:bodyPr wrap="none" rtlCol="0">
            <a:spAutoFit/>
          </a:bodyPr>
          <a:lstStyle/>
          <a:p>
            <a:r>
              <a:rPr lang="zh-CN" altLang="en-US" dirty="0"/>
              <a:t>本节课程代码主要用来讲解并比较性能，建议代码根据视频课程讲解进行运行</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2.3 </a:t>
            </a:r>
            <a:r>
              <a:rPr lang="zh-CN" altLang="en-US" dirty="0">
                <a:latin typeface="微软雅黑" panose="020B0503020204020204" pitchFamily="34" charset="-122"/>
                <a:ea typeface="微软雅黑" panose="020B0503020204020204" pitchFamily="34" charset="-122"/>
              </a:rPr>
              <a:t>类型稳定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案例</a:t>
            </a:r>
          </a:p>
        </p:txBody>
      </p:sp>
      <p:sp>
        <p:nvSpPr>
          <p:cNvPr id="4" name="TextBox 3">
            <a:extLst>
              <a:ext uri="{FF2B5EF4-FFF2-40B4-BE49-F238E27FC236}">
                <a16:creationId xmlns:a16="http://schemas.microsoft.com/office/drawing/2014/main" id="{748769C5-F0E9-31CC-FD6B-F5BEC770BC7D}"/>
              </a:ext>
            </a:extLst>
          </p:cNvPr>
          <p:cNvSpPr txBox="1"/>
          <p:nvPr/>
        </p:nvSpPr>
        <p:spPr>
          <a:xfrm>
            <a:off x="0" y="6059496"/>
            <a:ext cx="6865982" cy="307777"/>
          </a:xfrm>
          <a:prstGeom prst="rect">
            <a:avLst/>
          </a:prstGeom>
          <a:noFill/>
        </p:spPr>
        <p:txBody>
          <a:bodyPr wrap="none" rtlCol="0">
            <a:spAutoFit/>
          </a:bodyPr>
          <a:lstStyle/>
          <a:p>
            <a:r>
              <a:rPr lang="en-CN" sz="1400" dirty="0">
                <a:solidFill>
                  <a:schemeClr val="tx1">
                    <a:lumMod val="50000"/>
                    <a:lumOff val="50000"/>
                  </a:schemeClr>
                </a:solidFill>
              </a:rPr>
              <a:t>经验观察</a:t>
            </a:r>
            <a:r>
              <a:rPr lang="zh-CN" altLang="en-US" sz="1400" dirty="0">
                <a:solidFill>
                  <a:schemeClr val="tx1">
                    <a:lumMod val="50000"/>
                    <a:lumOff val="50000"/>
                  </a:schemeClr>
                </a:solidFill>
              </a:rPr>
              <a:t>：</a:t>
            </a:r>
            <a:r>
              <a:rPr lang="en-CN" sz="1400" dirty="0">
                <a:solidFill>
                  <a:schemeClr val="tx1">
                    <a:lumMod val="50000"/>
                    <a:lumOff val="50000"/>
                  </a:schemeClr>
                </a:solidFill>
              </a:rPr>
              <a:t>C/C++ 程序员要比</a:t>
            </a:r>
            <a:r>
              <a:rPr lang="zh-CN" altLang="en-US" sz="1400" dirty="0">
                <a:solidFill>
                  <a:schemeClr val="tx1">
                    <a:lumMod val="50000"/>
                    <a:lumOff val="50000"/>
                  </a:schemeClr>
                </a:solidFill>
              </a:rPr>
              <a:t> </a:t>
            </a:r>
            <a:r>
              <a:rPr lang="en-US" altLang="zh-CN" sz="1400" dirty="0">
                <a:solidFill>
                  <a:schemeClr val="tx1">
                    <a:lumMod val="50000"/>
                    <a:lumOff val="50000"/>
                  </a:schemeClr>
                </a:solidFill>
              </a:rPr>
              <a:t>Python/MATLAB</a:t>
            </a:r>
            <a:r>
              <a:rPr lang="zh-CN" altLang="en-US" sz="1400" dirty="0">
                <a:solidFill>
                  <a:schemeClr val="tx1">
                    <a:lumMod val="50000"/>
                    <a:lumOff val="50000"/>
                  </a:schemeClr>
                </a:solidFill>
              </a:rPr>
              <a:t> 程序员更容易写出类型稳定的代码</a:t>
            </a:r>
            <a:endParaRPr lang="en-CN" sz="1400" dirty="0">
              <a:solidFill>
                <a:schemeClr val="tx1">
                  <a:lumMod val="50000"/>
                  <a:lumOff val="50000"/>
                </a:schemeClr>
              </a:solidFill>
            </a:endParaRPr>
          </a:p>
        </p:txBody>
      </p:sp>
      <p:pic>
        <p:nvPicPr>
          <p:cNvPr id="5" name="Picture 4">
            <a:extLst>
              <a:ext uri="{FF2B5EF4-FFF2-40B4-BE49-F238E27FC236}">
                <a16:creationId xmlns:a16="http://schemas.microsoft.com/office/drawing/2014/main" id="{8AC00A4E-ABCE-633F-27D6-31A1CAEC1D22}"/>
              </a:ext>
            </a:extLst>
          </p:cNvPr>
          <p:cNvPicPr>
            <a:picLocks noChangeAspect="1"/>
          </p:cNvPicPr>
          <p:nvPr/>
        </p:nvPicPr>
        <p:blipFill>
          <a:blip r:embed="rId3"/>
          <a:stretch>
            <a:fillRect/>
          </a:stretch>
        </p:blipFill>
        <p:spPr>
          <a:xfrm>
            <a:off x="384157" y="1394060"/>
            <a:ext cx="5005521" cy="3241831"/>
          </a:xfrm>
          <a:prstGeom prst="rect">
            <a:avLst/>
          </a:prstGeom>
        </p:spPr>
      </p:pic>
      <p:pic>
        <p:nvPicPr>
          <p:cNvPr id="7" name="Picture 6">
            <a:extLst>
              <a:ext uri="{FF2B5EF4-FFF2-40B4-BE49-F238E27FC236}">
                <a16:creationId xmlns:a16="http://schemas.microsoft.com/office/drawing/2014/main" id="{A807C613-2383-0E43-F41C-87C9B2F4C68B}"/>
              </a:ext>
            </a:extLst>
          </p:cNvPr>
          <p:cNvPicPr>
            <a:picLocks noChangeAspect="1"/>
          </p:cNvPicPr>
          <p:nvPr/>
        </p:nvPicPr>
        <p:blipFill>
          <a:blip r:embed="rId4"/>
          <a:stretch>
            <a:fillRect/>
          </a:stretch>
        </p:blipFill>
        <p:spPr>
          <a:xfrm>
            <a:off x="5968803" y="1916426"/>
            <a:ext cx="5499100" cy="2197100"/>
          </a:xfrm>
          <a:prstGeom prst="rect">
            <a:avLst/>
          </a:prstGeom>
        </p:spPr>
      </p:pic>
      <p:sp>
        <p:nvSpPr>
          <p:cNvPr id="8" name="TextBox 7">
            <a:extLst>
              <a:ext uri="{FF2B5EF4-FFF2-40B4-BE49-F238E27FC236}">
                <a16:creationId xmlns:a16="http://schemas.microsoft.com/office/drawing/2014/main" id="{30E26268-F58F-6275-B041-6E60463215C4}"/>
              </a:ext>
            </a:extLst>
          </p:cNvPr>
          <p:cNvSpPr txBox="1"/>
          <p:nvPr/>
        </p:nvSpPr>
        <p:spPr>
          <a:xfrm>
            <a:off x="302717" y="692914"/>
            <a:ext cx="5168403" cy="369332"/>
          </a:xfrm>
          <a:prstGeom prst="rect">
            <a:avLst/>
          </a:prstGeom>
          <a:noFill/>
        </p:spPr>
        <p:txBody>
          <a:bodyPr wrap="none" rtlCol="0">
            <a:spAutoFit/>
          </a:bodyPr>
          <a:lstStyle/>
          <a:p>
            <a:r>
              <a:rPr lang="en-CN" dirty="0"/>
              <a:t>类型稳定并不需要你将所有地方都添加类型标记</a:t>
            </a:r>
          </a:p>
        </p:txBody>
      </p:sp>
      <p:sp>
        <p:nvSpPr>
          <p:cNvPr id="9" name="TextBox 8">
            <a:extLst>
              <a:ext uri="{FF2B5EF4-FFF2-40B4-BE49-F238E27FC236}">
                <a16:creationId xmlns:a16="http://schemas.microsoft.com/office/drawing/2014/main" id="{E0D75887-BBDD-9F50-406F-72AF96C1F372}"/>
              </a:ext>
            </a:extLst>
          </p:cNvPr>
          <p:cNvSpPr txBox="1"/>
          <p:nvPr/>
        </p:nvSpPr>
        <p:spPr>
          <a:xfrm>
            <a:off x="5928165" y="1270095"/>
            <a:ext cx="5539738" cy="646331"/>
          </a:xfrm>
          <a:prstGeom prst="rect">
            <a:avLst/>
          </a:prstGeom>
          <a:noFill/>
        </p:spPr>
        <p:txBody>
          <a:bodyPr wrap="square" rtlCol="0">
            <a:spAutoFit/>
          </a:bodyPr>
          <a:lstStyle/>
          <a:p>
            <a:r>
              <a:rPr lang="en-CN" dirty="0"/>
              <a:t>对于</a:t>
            </a:r>
            <a:r>
              <a:rPr lang="zh-CN" altLang="en-US" dirty="0"/>
              <a:t>类型稳定的 </a:t>
            </a:r>
            <a:r>
              <a:rPr lang="en-US" altLang="zh-CN" dirty="0"/>
              <a:t>Julia</a:t>
            </a:r>
            <a:r>
              <a:rPr lang="zh-CN" altLang="en-US" dirty="0"/>
              <a:t> 代码来说，添加额外的类型标记不会让代码变得更快</a:t>
            </a:r>
            <a:endParaRPr lang="en-CN" dirty="0"/>
          </a:p>
        </p:txBody>
      </p:sp>
      <p:sp>
        <p:nvSpPr>
          <p:cNvPr id="2" name="文本框 32">
            <a:extLst>
              <a:ext uri="{FF2B5EF4-FFF2-40B4-BE49-F238E27FC236}">
                <a16:creationId xmlns:a16="http://schemas.microsoft.com/office/drawing/2014/main" id="{93F15DF0-6549-C32F-9F4E-FEC9D3AF8AE6}"/>
              </a:ext>
            </a:extLst>
          </p:cNvPr>
          <p:cNvSpPr txBox="1"/>
          <p:nvPr/>
        </p:nvSpPr>
        <p:spPr>
          <a:xfrm>
            <a:off x="8035670" y="6039306"/>
            <a:ext cx="351555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:codes\2-5</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6996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2.3 </a:t>
            </a:r>
            <a:r>
              <a:rPr lang="zh-CN" altLang="en-US" dirty="0">
                <a:latin typeface="微软雅黑" panose="020B0503020204020204" pitchFamily="34" charset="-122"/>
                <a:ea typeface="微软雅黑" panose="020B0503020204020204" pitchFamily="34" charset="-122"/>
              </a:rPr>
              <a:t>类型稳定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案例</a:t>
            </a:r>
          </a:p>
        </p:txBody>
      </p:sp>
      <p:sp>
        <p:nvSpPr>
          <p:cNvPr id="4" name="TextBox 3">
            <a:extLst>
              <a:ext uri="{FF2B5EF4-FFF2-40B4-BE49-F238E27FC236}">
                <a16:creationId xmlns:a16="http://schemas.microsoft.com/office/drawing/2014/main" id="{748769C5-F0E9-31CC-FD6B-F5BEC770BC7D}"/>
              </a:ext>
            </a:extLst>
          </p:cNvPr>
          <p:cNvSpPr txBox="1"/>
          <p:nvPr/>
        </p:nvSpPr>
        <p:spPr>
          <a:xfrm>
            <a:off x="0" y="6059496"/>
            <a:ext cx="8188460" cy="307777"/>
          </a:xfrm>
          <a:prstGeom prst="rect">
            <a:avLst/>
          </a:prstGeom>
          <a:noFill/>
        </p:spPr>
        <p:txBody>
          <a:bodyPr wrap="none" rtlCol="0">
            <a:spAutoFit/>
          </a:bodyPr>
          <a:lstStyle/>
          <a:p>
            <a:r>
              <a:rPr lang="en-US" sz="1400" dirty="0">
                <a:solidFill>
                  <a:schemeClr val="tx1">
                    <a:lumMod val="50000"/>
                    <a:lumOff val="50000"/>
                  </a:schemeClr>
                </a:solidFill>
              </a:rPr>
              <a:t>Union-splitting: what it is, and why you should care: </a:t>
            </a:r>
            <a:r>
              <a:rPr lang="en-US" sz="1400" dirty="0">
                <a:solidFill>
                  <a:schemeClr val="tx1">
                    <a:lumMod val="50000"/>
                    <a:lumOff val="50000"/>
                  </a:schemeClr>
                </a:solidFill>
                <a:hlinkClick r:id="rId3"/>
              </a:rPr>
              <a:t>https://julialang.org/blog/2018/08/union-splitting/</a:t>
            </a:r>
            <a:endParaRPr lang="en-CN" sz="1400" dirty="0">
              <a:solidFill>
                <a:schemeClr val="tx1">
                  <a:lumMod val="50000"/>
                  <a:lumOff val="50000"/>
                </a:schemeClr>
              </a:solidFill>
            </a:endParaRPr>
          </a:p>
        </p:txBody>
      </p:sp>
      <p:sp>
        <p:nvSpPr>
          <p:cNvPr id="8" name="TextBox 7">
            <a:extLst>
              <a:ext uri="{FF2B5EF4-FFF2-40B4-BE49-F238E27FC236}">
                <a16:creationId xmlns:a16="http://schemas.microsoft.com/office/drawing/2014/main" id="{30E26268-F58F-6275-B041-6E60463215C4}"/>
              </a:ext>
            </a:extLst>
          </p:cNvPr>
          <p:cNvSpPr txBox="1"/>
          <p:nvPr/>
        </p:nvSpPr>
        <p:spPr>
          <a:xfrm>
            <a:off x="302717" y="692914"/>
            <a:ext cx="3902030" cy="369332"/>
          </a:xfrm>
          <a:prstGeom prst="rect">
            <a:avLst/>
          </a:prstGeom>
          <a:noFill/>
        </p:spPr>
        <p:txBody>
          <a:bodyPr wrap="none" rtlCol="0">
            <a:spAutoFit/>
          </a:bodyPr>
          <a:lstStyle/>
          <a:p>
            <a:r>
              <a:rPr lang="en-CN" dirty="0"/>
              <a:t>Julia</a:t>
            </a:r>
            <a:r>
              <a:rPr lang="zh-CN" altLang="en-US" dirty="0"/>
              <a:t> 允许一些特殊的类型不稳定行为</a:t>
            </a:r>
            <a:endParaRPr lang="en-CN" dirty="0"/>
          </a:p>
        </p:txBody>
      </p:sp>
      <p:pic>
        <p:nvPicPr>
          <p:cNvPr id="2" name="Picture 1">
            <a:extLst>
              <a:ext uri="{FF2B5EF4-FFF2-40B4-BE49-F238E27FC236}">
                <a16:creationId xmlns:a16="http://schemas.microsoft.com/office/drawing/2014/main" id="{4398DB8A-4303-E3CB-2586-4D47CECFADAF}"/>
              </a:ext>
            </a:extLst>
          </p:cNvPr>
          <p:cNvPicPr>
            <a:picLocks noChangeAspect="1"/>
          </p:cNvPicPr>
          <p:nvPr/>
        </p:nvPicPr>
        <p:blipFill>
          <a:blip r:embed="rId4"/>
          <a:stretch>
            <a:fillRect/>
          </a:stretch>
        </p:blipFill>
        <p:spPr>
          <a:xfrm>
            <a:off x="473081" y="1062246"/>
            <a:ext cx="4301511" cy="1711452"/>
          </a:xfrm>
          <a:prstGeom prst="rect">
            <a:avLst/>
          </a:prstGeom>
        </p:spPr>
      </p:pic>
      <p:pic>
        <p:nvPicPr>
          <p:cNvPr id="6" name="Picture 5">
            <a:extLst>
              <a:ext uri="{FF2B5EF4-FFF2-40B4-BE49-F238E27FC236}">
                <a16:creationId xmlns:a16="http://schemas.microsoft.com/office/drawing/2014/main" id="{B64EF7EE-2283-3B81-AB37-FE3D7BF82CEF}"/>
              </a:ext>
            </a:extLst>
          </p:cNvPr>
          <p:cNvPicPr>
            <a:picLocks noChangeAspect="1"/>
          </p:cNvPicPr>
          <p:nvPr/>
        </p:nvPicPr>
        <p:blipFill>
          <a:blip r:embed="rId5"/>
          <a:stretch>
            <a:fillRect/>
          </a:stretch>
        </p:blipFill>
        <p:spPr>
          <a:xfrm>
            <a:off x="473081" y="3030986"/>
            <a:ext cx="4301511" cy="3028510"/>
          </a:xfrm>
          <a:prstGeom prst="rect">
            <a:avLst/>
          </a:prstGeom>
        </p:spPr>
      </p:pic>
      <p:sp>
        <p:nvSpPr>
          <p:cNvPr id="10" name="Rectangle 9">
            <a:extLst>
              <a:ext uri="{FF2B5EF4-FFF2-40B4-BE49-F238E27FC236}">
                <a16:creationId xmlns:a16="http://schemas.microsoft.com/office/drawing/2014/main" id="{9154E556-2B9D-FFB7-4F8F-A744D6E82FA9}"/>
              </a:ext>
            </a:extLst>
          </p:cNvPr>
          <p:cNvSpPr/>
          <p:nvPr/>
        </p:nvSpPr>
        <p:spPr>
          <a:xfrm>
            <a:off x="2156697" y="3047714"/>
            <a:ext cx="1505180" cy="248693"/>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 name="Picture 2">
            <a:extLst>
              <a:ext uri="{FF2B5EF4-FFF2-40B4-BE49-F238E27FC236}">
                <a16:creationId xmlns:a16="http://schemas.microsoft.com/office/drawing/2014/main" id="{7B409EE9-E314-07FF-2620-E2BA582A597C}"/>
              </a:ext>
            </a:extLst>
          </p:cNvPr>
          <p:cNvPicPr>
            <a:picLocks noChangeAspect="1"/>
          </p:cNvPicPr>
          <p:nvPr/>
        </p:nvPicPr>
        <p:blipFill>
          <a:blip r:embed="rId6"/>
          <a:stretch>
            <a:fillRect/>
          </a:stretch>
        </p:blipFill>
        <p:spPr>
          <a:xfrm>
            <a:off x="6690009" y="2101462"/>
            <a:ext cx="3353024" cy="2385806"/>
          </a:xfrm>
          <a:prstGeom prst="rect">
            <a:avLst/>
          </a:prstGeom>
        </p:spPr>
      </p:pic>
      <p:sp>
        <p:nvSpPr>
          <p:cNvPr id="5" name="TextBox 4">
            <a:extLst>
              <a:ext uri="{FF2B5EF4-FFF2-40B4-BE49-F238E27FC236}">
                <a16:creationId xmlns:a16="http://schemas.microsoft.com/office/drawing/2014/main" id="{E0AC085A-864C-079D-EE88-987C360C13E8}"/>
              </a:ext>
            </a:extLst>
          </p:cNvPr>
          <p:cNvSpPr txBox="1"/>
          <p:nvPr/>
        </p:nvSpPr>
        <p:spPr>
          <a:xfrm>
            <a:off x="469429" y="2778952"/>
            <a:ext cx="3977371" cy="307777"/>
          </a:xfrm>
          <a:prstGeom prst="rect">
            <a:avLst/>
          </a:prstGeom>
          <a:noFill/>
        </p:spPr>
        <p:txBody>
          <a:bodyPr wrap="none" rtlCol="0">
            <a:spAutoFit/>
          </a:bodyPr>
          <a:lstStyle/>
          <a:p>
            <a:r>
              <a:rPr lang="en-US" sz="1400" dirty="0" err="1"/>
              <a:t>尽管</a:t>
            </a:r>
            <a:r>
              <a:rPr lang="en-US" sz="1400" dirty="0"/>
              <a:t> f</a:t>
            </a:r>
            <a:r>
              <a:rPr lang="en-CN" sz="1400" dirty="0"/>
              <a:t>1 类型不稳定</a:t>
            </a:r>
            <a:r>
              <a:rPr lang="zh-CN" altLang="en-US" sz="1400" dirty="0"/>
              <a:t>，但 </a:t>
            </a:r>
            <a:r>
              <a:rPr lang="en-US" altLang="zh-CN" sz="1400" dirty="0"/>
              <a:t>f1 </a:t>
            </a:r>
            <a:r>
              <a:rPr lang="zh-CN" altLang="en-US" sz="1400" dirty="0"/>
              <a:t>与 </a:t>
            </a:r>
            <a:r>
              <a:rPr lang="en-US" altLang="zh-CN" sz="1400" dirty="0"/>
              <a:t>f2</a:t>
            </a:r>
            <a:r>
              <a:rPr lang="zh-CN" altLang="en-US" sz="1400" dirty="0"/>
              <a:t> 的性能基本一致</a:t>
            </a:r>
            <a:endParaRPr lang="en-CN" sz="1400" dirty="0"/>
          </a:p>
        </p:txBody>
      </p:sp>
      <p:cxnSp>
        <p:nvCxnSpPr>
          <p:cNvPr id="11" name="Straight Connector 10">
            <a:extLst>
              <a:ext uri="{FF2B5EF4-FFF2-40B4-BE49-F238E27FC236}">
                <a16:creationId xmlns:a16="http://schemas.microsoft.com/office/drawing/2014/main" id="{9609FD4C-12E7-2CD3-5C6B-ACAA7B2D82C2}"/>
              </a:ext>
            </a:extLst>
          </p:cNvPr>
          <p:cNvCxnSpPr>
            <a:cxnSpLocks/>
          </p:cNvCxnSpPr>
          <p:nvPr/>
        </p:nvCxnSpPr>
        <p:spPr>
          <a:xfrm flipV="1">
            <a:off x="4774592" y="2101462"/>
            <a:ext cx="1915417" cy="92952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4E6192-6B9D-1689-FB8C-19FD82B4A91D}"/>
              </a:ext>
            </a:extLst>
          </p:cNvPr>
          <p:cNvCxnSpPr>
            <a:cxnSpLocks/>
          </p:cNvCxnSpPr>
          <p:nvPr/>
        </p:nvCxnSpPr>
        <p:spPr>
          <a:xfrm>
            <a:off x="4774965" y="3497040"/>
            <a:ext cx="1915044" cy="99022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284086A-E82E-A19B-DEF5-4BC0C0BF301B}"/>
              </a:ext>
            </a:extLst>
          </p:cNvPr>
          <p:cNvSpPr txBox="1"/>
          <p:nvPr/>
        </p:nvSpPr>
        <p:spPr>
          <a:xfrm>
            <a:off x="5348359" y="1058634"/>
            <a:ext cx="5545241" cy="523220"/>
          </a:xfrm>
          <a:prstGeom prst="rect">
            <a:avLst/>
          </a:prstGeom>
          <a:solidFill>
            <a:schemeClr val="accent5"/>
          </a:solidFill>
        </p:spPr>
        <p:txBody>
          <a:bodyPr wrap="square" rtlCol="0">
            <a:spAutoFit/>
          </a:bodyPr>
          <a:lstStyle/>
          <a:p>
            <a:r>
              <a:rPr lang="zh-CN" altLang="en-CN" sz="1400" dirty="0"/>
              <a:t>如果</a:t>
            </a:r>
            <a:r>
              <a:rPr lang="zh-CN" altLang="en-US" sz="1400" dirty="0"/>
              <a:t>摇摆的类型均为具体类型，并且类型的可能性非常少，那么 </a:t>
            </a:r>
            <a:r>
              <a:rPr lang="en-US" altLang="zh-CN" sz="1400" dirty="0"/>
              <a:t>Julia</a:t>
            </a:r>
            <a:r>
              <a:rPr lang="zh-CN" altLang="en-US" sz="1400" dirty="0"/>
              <a:t> 会使用 </a:t>
            </a:r>
            <a:r>
              <a:rPr lang="en-US" altLang="zh-CN" sz="1400" dirty="0"/>
              <a:t>Union-Split</a:t>
            </a:r>
            <a:r>
              <a:rPr lang="zh-CN" altLang="en-US" sz="1400" dirty="0"/>
              <a:t> 方案来优化这种类型不稳定导致的性能开销。</a:t>
            </a:r>
            <a:endParaRPr lang="en-US" altLang="zh-CN" sz="1400" dirty="0"/>
          </a:p>
        </p:txBody>
      </p:sp>
      <p:sp>
        <p:nvSpPr>
          <p:cNvPr id="7" name="文本框 32">
            <a:extLst>
              <a:ext uri="{FF2B5EF4-FFF2-40B4-BE49-F238E27FC236}">
                <a16:creationId xmlns:a16="http://schemas.microsoft.com/office/drawing/2014/main" id="{002050FF-9730-F814-651E-05AE52A36524}"/>
              </a:ext>
            </a:extLst>
          </p:cNvPr>
          <p:cNvSpPr txBox="1"/>
          <p:nvPr/>
        </p:nvSpPr>
        <p:spPr>
          <a:xfrm>
            <a:off x="8413622" y="6028718"/>
            <a:ext cx="351555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:codes\2-6</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620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2.3 </a:t>
            </a:r>
            <a:r>
              <a:rPr lang="zh-CN" altLang="en-US" dirty="0">
                <a:latin typeface="微软雅黑" panose="020B0503020204020204" pitchFamily="34" charset="-122"/>
                <a:ea typeface="微软雅黑" panose="020B0503020204020204" pitchFamily="34" charset="-122"/>
              </a:rPr>
              <a:t>类型稳定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案例</a:t>
            </a:r>
          </a:p>
        </p:txBody>
      </p:sp>
      <p:sp>
        <p:nvSpPr>
          <p:cNvPr id="8" name="TextBox 7">
            <a:extLst>
              <a:ext uri="{FF2B5EF4-FFF2-40B4-BE49-F238E27FC236}">
                <a16:creationId xmlns:a16="http://schemas.microsoft.com/office/drawing/2014/main" id="{30E26268-F58F-6275-B041-6E60463215C4}"/>
              </a:ext>
            </a:extLst>
          </p:cNvPr>
          <p:cNvSpPr txBox="1"/>
          <p:nvPr/>
        </p:nvSpPr>
        <p:spPr>
          <a:xfrm>
            <a:off x="302717" y="692914"/>
            <a:ext cx="3902030" cy="369332"/>
          </a:xfrm>
          <a:prstGeom prst="rect">
            <a:avLst/>
          </a:prstGeom>
          <a:noFill/>
        </p:spPr>
        <p:txBody>
          <a:bodyPr wrap="none" rtlCol="0">
            <a:spAutoFit/>
          </a:bodyPr>
          <a:lstStyle/>
          <a:p>
            <a:r>
              <a:rPr lang="en-CN" dirty="0"/>
              <a:t>Julia</a:t>
            </a:r>
            <a:r>
              <a:rPr lang="zh-CN" altLang="en-US" dirty="0"/>
              <a:t> 允许一些特殊的类型不稳定行为</a:t>
            </a:r>
            <a:endParaRPr lang="en-CN" dirty="0"/>
          </a:p>
        </p:txBody>
      </p:sp>
      <p:pic>
        <p:nvPicPr>
          <p:cNvPr id="6" name="Picture 5">
            <a:extLst>
              <a:ext uri="{FF2B5EF4-FFF2-40B4-BE49-F238E27FC236}">
                <a16:creationId xmlns:a16="http://schemas.microsoft.com/office/drawing/2014/main" id="{B64EF7EE-2283-3B81-AB37-FE3D7BF82CEF}"/>
              </a:ext>
            </a:extLst>
          </p:cNvPr>
          <p:cNvPicPr>
            <a:picLocks noChangeAspect="1"/>
          </p:cNvPicPr>
          <p:nvPr/>
        </p:nvPicPr>
        <p:blipFill>
          <a:blip r:embed="rId3"/>
          <a:stretch>
            <a:fillRect/>
          </a:stretch>
        </p:blipFill>
        <p:spPr>
          <a:xfrm>
            <a:off x="374134" y="1106331"/>
            <a:ext cx="4301511" cy="3028510"/>
          </a:xfrm>
          <a:prstGeom prst="rect">
            <a:avLst/>
          </a:prstGeom>
        </p:spPr>
      </p:pic>
      <p:sp>
        <p:nvSpPr>
          <p:cNvPr id="14" name="TextBox 13">
            <a:extLst>
              <a:ext uri="{FF2B5EF4-FFF2-40B4-BE49-F238E27FC236}">
                <a16:creationId xmlns:a16="http://schemas.microsoft.com/office/drawing/2014/main" id="{8284086A-E82E-A19B-DEF5-4BC0C0BF301B}"/>
              </a:ext>
            </a:extLst>
          </p:cNvPr>
          <p:cNvSpPr txBox="1"/>
          <p:nvPr/>
        </p:nvSpPr>
        <p:spPr>
          <a:xfrm>
            <a:off x="2004659" y="5138150"/>
            <a:ext cx="5545241" cy="523220"/>
          </a:xfrm>
          <a:prstGeom prst="rect">
            <a:avLst/>
          </a:prstGeom>
          <a:solidFill>
            <a:schemeClr val="accent5"/>
          </a:solidFill>
        </p:spPr>
        <p:txBody>
          <a:bodyPr wrap="square" rtlCol="0">
            <a:spAutoFit/>
          </a:bodyPr>
          <a:lstStyle/>
          <a:p>
            <a:r>
              <a:rPr lang="zh-CN" altLang="en-CN" sz="1400" dirty="0"/>
              <a:t>如果</a:t>
            </a:r>
            <a:r>
              <a:rPr lang="zh-CN" altLang="en-US" sz="1400" dirty="0"/>
              <a:t>摇摆的类型均为具体类型，并且类型的可能性非常少，那么 </a:t>
            </a:r>
            <a:r>
              <a:rPr lang="en-US" altLang="zh-CN" sz="1400" dirty="0"/>
              <a:t>Julia</a:t>
            </a:r>
            <a:r>
              <a:rPr lang="zh-CN" altLang="en-US" sz="1400" dirty="0"/>
              <a:t> 会使用 </a:t>
            </a:r>
            <a:r>
              <a:rPr lang="en-US" altLang="zh-CN" sz="1400" dirty="0"/>
              <a:t>Union-Split</a:t>
            </a:r>
            <a:r>
              <a:rPr lang="zh-CN" altLang="en-US" sz="1400" dirty="0"/>
              <a:t> 方案来优化这种类型不稳定导致的性能开销。</a:t>
            </a:r>
            <a:endParaRPr lang="en-US" altLang="zh-CN" sz="1400" dirty="0"/>
          </a:p>
        </p:txBody>
      </p:sp>
      <p:pic>
        <p:nvPicPr>
          <p:cNvPr id="9" name="Picture 8">
            <a:extLst>
              <a:ext uri="{FF2B5EF4-FFF2-40B4-BE49-F238E27FC236}">
                <a16:creationId xmlns:a16="http://schemas.microsoft.com/office/drawing/2014/main" id="{80F84D42-3BF7-9AB9-90C8-91DE86C6CC61}"/>
              </a:ext>
            </a:extLst>
          </p:cNvPr>
          <p:cNvPicPr>
            <a:picLocks noChangeAspect="1"/>
          </p:cNvPicPr>
          <p:nvPr/>
        </p:nvPicPr>
        <p:blipFill>
          <a:blip r:embed="rId4"/>
          <a:stretch>
            <a:fillRect/>
          </a:stretch>
        </p:blipFill>
        <p:spPr>
          <a:xfrm>
            <a:off x="8250431" y="372205"/>
            <a:ext cx="3927913" cy="5687291"/>
          </a:xfrm>
          <a:prstGeom prst="rect">
            <a:avLst/>
          </a:prstGeom>
        </p:spPr>
      </p:pic>
      <p:grpSp>
        <p:nvGrpSpPr>
          <p:cNvPr id="18" name="Group 17">
            <a:extLst>
              <a:ext uri="{FF2B5EF4-FFF2-40B4-BE49-F238E27FC236}">
                <a16:creationId xmlns:a16="http://schemas.microsoft.com/office/drawing/2014/main" id="{C9F5DA05-E945-688D-0FA1-B703774C2C91}"/>
              </a:ext>
            </a:extLst>
          </p:cNvPr>
          <p:cNvGrpSpPr/>
          <p:nvPr/>
        </p:nvGrpSpPr>
        <p:grpSpPr>
          <a:xfrm>
            <a:off x="4777280" y="1106331"/>
            <a:ext cx="3387486" cy="3619392"/>
            <a:chOff x="4917746" y="1619304"/>
            <a:chExt cx="3387486" cy="3619392"/>
          </a:xfrm>
        </p:grpSpPr>
        <p:pic>
          <p:nvPicPr>
            <p:cNvPr id="7" name="Picture 6">
              <a:extLst>
                <a:ext uri="{FF2B5EF4-FFF2-40B4-BE49-F238E27FC236}">
                  <a16:creationId xmlns:a16="http://schemas.microsoft.com/office/drawing/2014/main" id="{DCFE65D8-1673-1262-6F82-FE0E2DF60A50}"/>
                </a:ext>
              </a:extLst>
            </p:cNvPr>
            <p:cNvPicPr>
              <a:picLocks noChangeAspect="1"/>
            </p:cNvPicPr>
            <p:nvPr/>
          </p:nvPicPr>
          <p:blipFill>
            <a:blip r:embed="rId5"/>
            <a:stretch>
              <a:fillRect/>
            </a:stretch>
          </p:blipFill>
          <p:spPr>
            <a:xfrm>
              <a:off x="4917746" y="1619304"/>
              <a:ext cx="3387486" cy="3619392"/>
            </a:xfrm>
            <a:prstGeom prst="rect">
              <a:avLst/>
            </a:prstGeom>
          </p:spPr>
        </p:pic>
        <p:sp>
          <p:nvSpPr>
            <p:cNvPr id="13" name="Rectangle 12">
              <a:extLst>
                <a:ext uri="{FF2B5EF4-FFF2-40B4-BE49-F238E27FC236}">
                  <a16:creationId xmlns:a16="http://schemas.microsoft.com/office/drawing/2014/main" id="{0E44F48E-FD55-66BB-17FE-73629B4DDF98}"/>
                </a:ext>
              </a:extLst>
            </p:cNvPr>
            <p:cNvSpPr/>
            <p:nvPr/>
          </p:nvSpPr>
          <p:spPr>
            <a:xfrm>
              <a:off x="6800052" y="3242910"/>
              <a:ext cx="1093217" cy="341118"/>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06F0ED8D-382F-F1BD-2706-F5A9832EBF52}"/>
                </a:ext>
              </a:extLst>
            </p:cNvPr>
            <p:cNvSpPr txBox="1"/>
            <p:nvPr/>
          </p:nvSpPr>
          <p:spPr>
            <a:xfrm>
              <a:off x="5348359" y="4356747"/>
              <a:ext cx="2159566" cy="307777"/>
            </a:xfrm>
            <a:prstGeom prst="rect">
              <a:avLst/>
            </a:prstGeom>
            <a:noFill/>
          </p:spPr>
          <p:txBody>
            <a:bodyPr wrap="none" rtlCol="0">
              <a:spAutoFit/>
            </a:bodyPr>
            <a:lstStyle/>
            <a:p>
              <a:r>
                <a:rPr lang="en-CN" sz="1400" dirty="0">
                  <a:solidFill>
                    <a:schemeClr val="accent2"/>
                  </a:solidFill>
                </a:rPr>
                <a:t>摇摆类型中包含抽象类型</a:t>
              </a:r>
            </a:p>
          </p:txBody>
        </p:sp>
      </p:grpSp>
      <p:sp>
        <p:nvSpPr>
          <p:cNvPr id="16" name="TextBox 15">
            <a:extLst>
              <a:ext uri="{FF2B5EF4-FFF2-40B4-BE49-F238E27FC236}">
                <a16:creationId xmlns:a16="http://schemas.microsoft.com/office/drawing/2014/main" id="{0C4FB012-2F10-4F93-2FBB-141A2729D336}"/>
              </a:ext>
            </a:extLst>
          </p:cNvPr>
          <p:cNvSpPr txBox="1"/>
          <p:nvPr/>
        </p:nvSpPr>
        <p:spPr>
          <a:xfrm>
            <a:off x="10211971" y="2954240"/>
            <a:ext cx="1980029" cy="523220"/>
          </a:xfrm>
          <a:prstGeom prst="rect">
            <a:avLst/>
          </a:prstGeom>
          <a:noFill/>
        </p:spPr>
        <p:txBody>
          <a:bodyPr wrap="none" rtlCol="0">
            <a:spAutoFit/>
          </a:bodyPr>
          <a:lstStyle/>
          <a:p>
            <a:r>
              <a:rPr lang="en-CN" sz="1400" dirty="0">
                <a:solidFill>
                  <a:schemeClr val="accent2"/>
                </a:solidFill>
              </a:rPr>
              <a:t>摇摆类型可能性过多</a:t>
            </a:r>
            <a:r>
              <a:rPr lang="zh-CN" altLang="en-US" sz="1400" dirty="0">
                <a:solidFill>
                  <a:schemeClr val="accent2"/>
                </a:solidFill>
              </a:rPr>
              <a:t>，</a:t>
            </a:r>
            <a:endParaRPr lang="en-US" altLang="zh-CN" sz="1400" dirty="0">
              <a:solidFill>
                <a:schemeClr val="accent2"/>
              </a:solidFill>
            </a:endParaRPr>
          </a:p>
          <a:p>
            <a:r>
              <a:rPr lang="zh-CN" altLang="en-US" sz="1400" dirty="0">
                <a:solidFill>
                  <a:schemeClr val="accent2"/>
                </a:solidFill>
              </a:rPr>
              <a:t>编译器放弃优化</a:t>
            </a:r>
            <a:endParaRPr lang="en-CN" sz="1400" dirty="0">
              <a:solidFill>
                <a:schemeClr val="accent2"/>
              </a:solidFill>
            </a:endParaRPr>
          </a:p>
        </p:txBody>
      </p:sp>
      <p:sp>
        <p:nvSpPr>
          <p:cNvPr id="17" name="Rectangle 16">
            <a:extLst>
              <a:ext uri="{FF2B5EF4-FFF2-40B4-BE49-F238E27FC236}">
                <a16:creationId xmlns:a16="http://schemas.microsoft.com/office/drawing/2014/main" id="{3CA22FCD-1F52-6173-D15D-EAB4259BFB17}"/>
              </a:ext>
            </a:extLst>
          </p:cNvPr>
          <p:cNvSpPr/>
          <p:nvPr/>
        </p:nvSpPr>
        <p:spPr>
          <a:xfrm>
            <a:off x="8572046" y="3257822"/>
            <a:ext cx="540423" cy="171178"/>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extBox 1">
            <a:extLst>
              <a:ext uri="{FF2B5EF4-FFF2-40B4-BE49-F238E27FC236}">
                <a16:creationId xmlns:a16="http://schemas.microsoft.com/office/drawing/2014/main" id="{394BC19F-C18D-A197-FBA1-EDF49E10CDB7}"/>
              </a:ext>
            </a:extLst>
          </p:cNvPr>
          <p:cNvSpPr txBox="1"/>
          <p:nvPr/>
        </p:nvSpPr>
        <p:spPr>
          <a:xfrm>
            <a:off x="0" y="6059496"/>
            <a:ext cx="8188460" cy="307777"/>
          </a:xfrm>
          <a:prstGeom prst="rect">
            <a:avLst/>
          </a:prstGeom>
          <a:noFill/>
        </p:spPr>
        <p:txBody>
          <a:bodyPr wrap="none" rtlCol="0">
            <a:spAutoFit/>
          </a:bodyPr>
          <a:lstStyle/>
          <a:p>
            <a:r>
              <a:rPr lang="en-US" sz="1400" dirty="0">
                <a:solidFill>
                  <a:schemeClr val="tx1">
                    <a:lumMod val="50000"/>
                    <a:lumOff val="50000"/>
                  </a:schemeClr>
                </a:solidFill>
              </a:rPr>
              <a:t>Union-splitting: what it is, and why you should care: </a:t>
            </a:r>
            <a:r>
              <a:rPr lang="en-US" sz="1400" dirty="0">
                <a:solidFill>
                  <a:schemeClr val="tx1">
                    <a:lumMod val="50000"/>
                    <a:lumOff val="50000"/>
                  </a:schemeClr>
                </a:solidFill>
                <a:hlinkClick r:id="rId6"/>
              </a:rPr>
              <a:t>https://julialang.org/blog/2018/08/union-splitting/</a:t>
            </a:r>
            <a:endParaRPr lang="en-CN" sz="1400" dirty="0">
              <a:solidFill>
                <a:schemeClr val="tx1">
                  <a:lumMod val="50000"/>
                  <a:lumOff val="50000"/>
                </a:schemeClr>
              </a:solidFill>
            </a:endParaRPr>
          </a:p>
        </p:txBody>
      </p:sp>
    </p:spTree>
    <p:extLst>
      <p:ext uri="{BB962C8B-B14F-4D97-AF65-F5344CB8AC3E}">
        <p14:creationId xmlns:p14="http://schemas.microsoft.com/office/powerpoint/2010/main" val="2614298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2.4 </a:t>
            </a:r>
            <a:r>
              <a:rPr lang="zh-CN" altLang="en-US" dirty="0">
                <a:latin typeface="微软雅黑" panose="020B0503020204020204" pitchFamily="34" charset="-122"/>
                <a:ea typeface="微软雅黑" panose="020B0503020204020204" pitchFamily="34" charset="-122"/>
              </a:rPr>
              <a:t>类型稳定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小结</a:t>
            </a:r>
          </a:p>
        </p:txBody>
      </p:sp>
      <p:sp>
        <p:nvSpPr>
          <p:cNvPr id="6" name="TextBox 5">
            <a:extLst>
              <a:ext uri="{FF2B5EF4-FFF2-40B4-BE49-F238E27FC236}">
                <a16:creationId xmlns:a16="http://schemas.microsoft.com/office/drawing/2014/main" id="{4AB960A4-15CA-6488-FF38-0DA0F16B29AE}"/>
              </a:ext>
            </a:extLst>
          </p:cNvPr>
          <p:cNvSpPr txBox="1"/>
          <p:nvPr/>
        </p:nvSpPr>
        <p:spPr>
          <a:xfrm>
            <a:off x="1143672" y="2630361"/>
            <a:ext cx="4859022" cy="923330"/>
          </a:xfrm>
          <a:prstGeom prst="rect">
            <a:avLst/>
          </a:prstGeom>
          <a:solidFill>
            <a:schemeClr val="accent5">
              <a:lumMod val="20000"/>
              <a:lumOff val="80000"/>
            </a:schemeClr>
          </a:solidFill>
        </p:spPr>
        <p:txBody>
          <a:bodyPr wrap="none" rtlCol="0">
            <a:spAutoFit/>
          </a:bodyPr>
          <a:lstStyle/>
          <a:p>
            <a:pPr marL="285750" indent="-285750">
              <a:buFont typeface="Arial" panose="020B0604020202020204" pitchFamily="34" charset="0"/>
              <a:buChar char="•"/>
            </a:pPr>
            <a:r>
              <a:rPr lang="en-US" dirty="0"/>
              <a:t>Julia </a:t>
            </a:r>
            <a:r>
              <a:rPr lang="en-US" dirty="0" err="1"/>
              <a:t>编译器难以做充足的编译优化</a:t>
            </a:r>
            <a:endParaRPr lang="en-US" dirty="0"/>
          </a:p>
          <a:p>
            <a:pPr marL="285750" indent="-285750">
              <a:buFont typeface="Arial" panose="020B0604020202020204" pitchFamily="34" charset="0"/>
              <a:buChar char="•"/>
            </a:pPr>
            <a:r>
              <a:rPr lang="en-US" dirty="0" err="1"/>
              <a:t>额外的运行时类型检查和开销</a:t>
            </a:r>
            <a:endParaRPr lang="en-US" dirty="0"/>
          </a:p>
          <a:p>
            <a:pPr marL="285750" indent="-285750">
              <a:buFont typeface="Arial" panose="020B0604020202020204" pitchFamily="34" charset="0"/>
              <a:buChar char="•"/>
            </a:pPr>
            <a:r>
              <a:rPr lang="en-US" dirty="0" err="1"/>
              <a:t>类型不稳定往往影响的是函数调用者的性能</a:t>
            </a:r>
            <a:endParaRPr lang="en-US" dirty="0"/>
          </a:p>
        </p:txBody>
      </p:sp>
      <p:sp>
        <p:nvSpPr>
          <p:cNvPr id="10" name="TextBox 9">
            <a:extLst>
              <a:ext uri="{FF2B5EF4-FFF2-40B4-BE49-F238E27FC236}">
                <a16:creationId xmlns:a16="http://schemas.microsoft.com/office/drawing/2014/main" id="{213D2834-44A8-7182-603E-DDC50DDBF24E}"/>
              </a:ext>
            </a:extLst>
          </p:cNvPr>
          <p:cNvSpPr txBox="1"/>
          <p:nvPr/>
        </p:nvSpPr>
        <p:spPr>
          <a:xfrm>
            <a:off x="621158" y="934471"/>
            <a:ext cx="2954655" cy="369332"/>
          </a:xfrm>
          <a:prstGeom prst="rect">
            <a:avLst/>
          </a:prstGeom>
          <a:noFill/>
        </p:spPr>
        <p:txBody>
          <a:bodyPr wrap="none" rtlCol="0">
            <a:spAutoFit/>
          </a:bodyPr>
          <a:lstStyle/>
          <a:p>
            <a:r>
              <a:rPr lang="en-CN" dirty="0"/>
              <a:t>判断代码类型稳定的思路</a:t>
            </a:r>
            <a:r>
              <a:rPr lang="zh-CN" altLang="en-US" dirty="0"/>
              <a:t>：</a:t>
            </a:r>
            <a:endParaRPr lang="en-CN" dirty="0"/>
          </a:p>
        </p:txBody>
      </p:sp>
      <p:sp>
        <p:nvSpPr>
          <p:cNvPr id="12" name="TextBox 11">
            <a:extLst>
              <a:ext uri="{FF2B5EF4-FFF2-40B4-BE49-F238E27FC236}">
                <a16:creationId xmlns:a16="http://schemas.microsoft.com/office/drawing/2014/main" id="{200C4B55-F06F-DA65-55BD-6AB4D5C50F88}"/>
              </a:ext>
            </a:extLst>
          </p:cNvPr>
          <p:cNvSpPr txBox="1"/>
          <p:nvPr/>
        </p:nvSpPr>
        <p:spPr>
          <a:xfrm>
            <a:off x="621158" y="3685761"/>
            <a:ext cx="1338828" cy="369332"/>
          </a:xfrm>
          <a:prstGeom prst="rect">
            <a:avLst/>
          </a:prstGeom>
          <a:noFill/>
        </p:spPr>
        <p:txBody>
          <a:bodyPr wrap="none" rtlCol="0">
            <a:spAutoFit/>
          </a:bodyPr>
          <a:lstStyle/>
          <a:p>
            <a:r>
              <a:rPr lang="en-CN" dirty="0"/>
              <a:t>编程建议</a:t>
            </a:r>
            <a:r>
              <a:rPr lang="zh-CN" altLang="en-US" dirty="0"/>
              <a:t>：</a:t>
            </a:r>
            <a:endParaRPr lang="en-US" altLang="zh-CN" dirty="0"/>
          </a:p>
        </p:txBody>
      </p:sp>
      <p:sp>
        <p:nvSpPr>
          <p:cNvPr id="13" name="TextBox 12">
            <a:extLst>
              <a:ext uri="{FF2B5EF4-FFF2-40B4-BE49-F238E27FC236}">
                <a16:creationId xmlns:a16="http://schemas.microsoft.com/office/drawing/2014/main" id="{15020AE4-2883-4BD6-3BC3-F33BD36D7B2A}"/>
              </a:ext>
            </a:extLst>
          </p:cNvPr>
          <p:cNvSpPr txBox="1"/>
          <p:nvPr/>
        </p:nvSpPr>
        <p:spPr>
          <a:xfrm>
            <a:off x="1143672" y="4074221"/>
            <a:ext cx="8552341" cy="1200329"/>
          </a:xfrm>
          <a:prstGeom prst="rect">
            <a:avLst/>
          </a:prstGeom>
          <a:solidFill>
            <a:schemeClr val="accent5">
              <a:lumMod val="20000"/>
              <a:lumOff val="80000"/>
            </a:schemeClr>
          </a:solidFill>
        </p:spPr>
        <p:txBody>
          <a:bodyPr wrap="none" rtlCol="0">
            <a:spAutoFit/>
          </a:bodyPr>
          <a:lstStyle/>
          <a:p>
            <a:pPr marL="285750" indent="-285750">
              <a:buFont typeface="Arial" panose="020B0604020202020204" pitchFamily="34" charset="0"/>
              <a:buChar char="•"/>
            </a:pPr>
            <a:r>
              <a:rPr lang="en-US" dirty="0" err="1"/>
              <a:t>尽量避免类型不稳定的代码</a:t>
            </a:r>
            <a:endParaRPr lang="en-US" dirty="0"/>
          </a:p>
          <a:p>
            <a:pPr marL="285750" indent="-285750">
              <a:buFont typeface="Arial" panose="020B0604020202020204" pitchFamily="34" charset="0"/>
              <a:buChar char="•"/>
            </a:pPr>
            <a:r>
              <a:rPr lang="en-US" dirty="0" err="1"/>
              <a:t>类型稳定不是通过过度添加类型标记来实现的</a:t>
            </a:r>
            <a:r>
              <a:rPr lang="zh-CN" altLang="en-US" dirty="0"/>
              <a:t>，而是通过函数的合理拆分与设计</a:t>
            </a:r>
            <a:endParaRPr lang="en-US" dirty="0"/>
          </a:p>
          <a:p>
            <a:pPr marL="285750" indent="-285750">
              <a:buFont typeface="Arial" panose="020B0604020202020204" pitchFamily="34" charset="0"/>
              <a:buChar char="•"/>
            </a:pPr>
            <a:r>
              <a:rPr lang="en-US" dirty="0" err="1"/>
              <a:t>在进行任何其他性能优化之前优先评估代码类型不稳定对性能的影响</a:t>
            </a:r>
            <a:endParaRPr lang="en-US" dirty="0"/>
          </a:p>
          <a:p>
            <a:pPr marL="285750" indent="-285750">
              <a:buFont typeface="Arial" panose="020B0604020202020204" pitchFamily="34" charset="0"/>
              <a:buChar char="•"/>
            </a:pPr>
            <a:r>
              <a:rPr lang="en-US" dirty="0"/>
              <a:t>Union-Split</a:t>
            </a:r>
            <a:r>
              <a:rPr lang="zh-CN" altLang="en-US" dirty="0"/>
              <a:t> 会优化一些特定的类型不稳定代码的性能</a:t>
            </a:r>
            <a:endParaRPr lang="en-US" dirty="0"/>
          </a:p>
        </p:txBody>
      </p:sp>
      <p:sp>
        <p:nvSpPr>
          <p:cNvPr id="2" name="TextBox 1">
            <a:extLst>
              <a:ext uri="{FF2B5EF4-FFF2-40B4-BE49-F238E27FC236}">
                <a16:creationId xmlns:a16="http://schemas.microsoft.com/office/drawing/2014/main" id="{A695A6C7-78B7-20C1-9BD0-B9BF07B79206}"/>
              </a:ext>
            </a:extLst>
          </p:cNvPr>
          <p:cNvSpPr txBox="1"/>
          <p:nvPr/>
        </p:nvSpPr>
        <p:spPr>
          <a:xfrm>
            <a:off x="621158" y="2150066"/>
            <a:ext cx="2262158" cy="369332"/>
          </a:xfrm>
          <a:prstGeom prst="rect">
            <a:avLst/>
          </a:prstGeom>
          <a:noFill/>
        </p:spPr>
        <p:txBody>
          <a:bodyPr wrap="none" rtlCol="0">
            <a:spAutoFit/>
          </a:bodyPr>
          <a:lstStyle/>
          <a:p>
            <a:r>
              <a:rPr lang="en-CN" dirty="0"/>
              <a:t>类型不稳定会导致</a:t>
            </a:r>
            <a:r>
              <a:rPr lang="zh-CN" altLang="en-US" dirty="0"/>
              <a:t>：</a:t>
            </a:r>
            <a:endParaRPr lang="en-CN" dirty="0"/>
          </a:p>
        </p:txBody>
      </p:sp>
      <p:sp>
        <p:nvSpPr>
          <p:cNvPr id="4" name="TextBox 3">
            <a:extLst>
              <a:ext uri="{FF2B5EF4-FFF2-40B4-BE49-F238E27FC236}">
                <a16:creationId xmlns:a16="http://schemas.microsoft.com/office/drawing/2014/main" id="{D751C30E-1E3C-2223-CAC9-12A00D1E009A}"/>
              </a:ext>
            </a:extLst>
          </p:cNvPr>
          <p:cNvSpPr txBox="1"/>
          <p:nvPr/>
        </p:nvSpPr>
        <p:spPr>
          <a:xfrm>
            <a:off x="1143672" y="1376604"/>
            <a:ext cx="7629012" cy="646331"/>
          </a:xfrm>
          <a:prstGeom prst="rect">
            <a:avLst/>
          </a:prstGeom>
          <a:solidFill>
            <a:schemeClr val="accent5">
              <a:lumMod val="20000"/>
              <a:lumOff val="80000"/>
            </a:schemeClr>
          </a:solidFill>
        </p:spPr>
        <p:txBody>
          <a:bodyPr wrap="none" rtlCol="0">
            <a:spAutoFit/>
          </a:bodyPr>
          <a:lstStyle>
            <a:defPPr>
              <a:defRPr lang="zh-CN"/>
            </a:defPPr>
            <a:lvl1pPr marL="285750" indent="-285750">
              <a:buFont typeface="Arial" panose="020B0604020202020204" pitchFamily="34" charset="0"/>
              <a:buChar char="•"/>
            </a:lvl1pPr>
          </a:lstStyle>
          <a:p>
            <a:r>
              <a:rPr lang="en-CN" dirty="0"/>
              <a:t>仅通过输入的类型</a:t>
            </a:r>
            <a:r>
              <a:rPr lang="zh-CN" altLang="en-US" dirty="0"/>
              <a:t>（而非输入的值）</a:t>
            </a:r>
            <a:r>
              <a:rPr lang="en-CN" dirty="0"/>
              <a:t>能否推断输出以及中间结果的类型</a:t>
            </a:r>
            <a:endParaRPr lang="en-US" dirty="0"/>
          </a:p>
          <a:p>
            <a:r>
              <a:rPr lang="en-US" dirty="0" err="1"/>
              <a:t>使用</a:t>
            </a:r>
            <a:r>
              <a:rPr lang="zh-CN" altLang="en-US" dirty="0"/>
              <a:t> </a:t>
            </a:r>
            <a:r>
              <a:rPr lang="en-US" altLang="zh-CN" dirty="0"/>
              <a:t>@</a:t>
            </a:r>
            <a:r>
              <a:rPr lang="en-US" altLang="zh-CN" dirty="0" err="1"/>
              <a:t>code_warntype</a:t>
            </a:r>
            <a:r>
              <a:rPr lang="en-US" altLang="zh-CN" dirty="0"/>
              <a:t> </a:t>
            </a:r>
            <a:r>
              <a:rPr lang="zh-CN" altLang="en-US" dirty="0"/>
              <a:t>来验证类型不稳定行为</a:t>
            </a:r>
            <a:endParaRPr lang="en-US" dirty="0"/>
          </a:p>
        </p:txBody>
      </p:sp>
    </p:spTree>
    <p:extLst>
      <p:ext uri="{BB962C8B-B14F-4D97-AF65-F5344CB8AC3E}">
        <p14:creationId xmlns:p14="http://schemas.microsoft.com/office/powerpoint/2010/main" val="512058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25802B-3B84-452F-D7CE-442E0F3DE01C}"/>
              </a:ext>
            </a:extLst>
          </p:cNvPr>
          <p:cNvSpPr/>
          <p:nvPr/>
        </p:nvSpPr>
        <p:spPr>
          <a:xfrm>
            <a:off x="-1" y="2059450"/>
            <a:ext cx="12192001" cy="273910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a:solidFill>
                <a:prstClr val="white"/>
              </a:solidFill>
              <a:latin typeface="等线" panose="02010600030101010101" pitchFamily="2" charset="-122"/>
              <a:ea typeface="等线"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FABDE7D0-6E6A-556C-5A47-A3EE013200BF}"/>
              </a:ext>
            </a:extLst>
          </p:cNvPr>
          <p:cNvPicPr>
            <a:picLocks noChangeAspect="1"/>
          </p:cNvPicPr>
          <p:nvPr/>
        </p:nvPicPr>
        <p:blipFill>
          <a:blip r:embed="rId2"/>
          <a:stretch>
            <a:fillRect/>
          </a:stretch>
        </p:blipFill>
        <p:spPr>
          <a:xfrm>
            <a:off x="0" y="0"/>
            <a:ext cx="1941181" cy="733979"/>
          </a:xfrm>
          <a:prstGeom prst="rect">
            <a:avLst/>
          </a:prstGeom>
        </p:spPr>
      </p:pic>
      <p:sp>
        <p:nvSpPr>
          <p:cNvPr id="4" name="文本框 3">
            <a:extLst>
              <a:ext uri="{FF2B5EF4-FFF2-40B4-BE49-F238E27FC236}">
                <a16:creationId xmlns:a16="http://schemas.microsoft.com/office/drawing/2014/main" id="{5D7CB9B5-A7F9-C12C-10F3-FA1E12A77C18}"/>
              </a:ext>
            </a:extLst>
          </p:cNvPr>
          <p:cNvSpPr txBox="1"/>
          <p:nvPr/>
        </p:nvSpPr>
        <p:spPr>
          <a:xfrm>
            <a:off x="892681" y="2829559"/>
            <a:ext cx="1666240" cy="1198880"/>
          </a:xfrm>
          <a:prstGeom prst="rect">
            <a:avLst/>
          </a:prstGeom>
          <a:noFill/>
        </p:spPr>
        <p:txBody>
          <a:bodyPr wrap="square" rtlCol="0">
            <a:spAutoFit/>
          </a:bodyPr>
          <a:lstStyle/>
          <a:p>
            <a:r>
              <a:rPr lang="en-US" altLang="zh-CN" sz="7200" b="1" noProof="1">
                <a:solidFill>
                  <a:schemeClr val="bg1">
                    <a:alpha val="40000"/>
                  </a:schemeClr>
                </a:solidFill>
                <a:latin typeface="Arial Bold" panose="020B0604020202020204" charset="0"/>
                <a:ea typeface="黑体" pitchFamily="2" charset="-122"/>
                <a:cs typeface="Arial Bold" panose="020B0604020202020204" charset="0"/>
              </a:rPr>
              <a:t>03</a:t>
            </a:r>
            <a:endParaRPr lang="en-US" altLang="zh-CN" sz="7200" b="1" noProof="1">
              <a:solidFill>
                <a:schemeClr val="bg1">
                  <a:alpha val="40000"/>
                </a:schemeClr>
              </a:solidFill>
              <a:latin typeface="Arial Bold" panose="020B0604020202020204" charset="0"/>
              <a:cs typeface="Arial Bold" panose="020B0604020202020204" charset="0"/>
            </a:endParaRPr>
          </a:p>
        </p:txBody>
      </p:sp>
      <p:sp>
        <p:nvSpPr>
          <p:cNvPr id="5" name="文本框 1">
            <a:extLst>
              <a:ext uri="{FF2B5EF4-FFF2-40B4-BE49-F238E27FC236}">
                <a16:creationId xmlns:a16="http://schemas.microsoft.com/office/drawing/2014/main" id="{FB1195B0-02EB-FC0F-D6D2-94E6E110FE4E}"/>
              </a:ext>
            </a:extLst>
          </p:cNvPr>
          <p:cNvSpPr txBox="1"/>
          <p:nvPr/>
        </p:nvSpPr>
        <p:spPr>
          <a:xfrm>
            <a:off x="2244723" y="3198811"/>
            <a:ext cx="4378325" cy="461665"/>
          </a:xfrm>
          <a:prstGeom prst="rect">
            <a:avLst/>
          </a:prstGeom>
          <a:noFill/>
          <a:ln w="9525">
            <a:noFill/>
          </a:ln>
        </p:spPr>
        <p:txBody>
          <a:bodyPr wrap="square" anchor="t" anchorCtr="0">
            <a:spAutoFit/>
          </a:bodyPr>
          <a:lstStyle/>
          <a:p>
            <a:pPr indent="0"/>
            <a:r>
              <a:rPr lang="en-US"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Julia</a:t>
            </a:r>
            <a:r>
              <a:rPr lang="zh-CN" altLang="en-US"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性能优化：数值类型</a:t>
            </a:r>
            <a:endParaRPr lang="zh-CN" altLang="en-US" sz="2400" b="1" dirty="0">
              <a:solidFill>
                <a:schemeClr val="bg1"/>
              </a:solidFill>
              <a:latin typeface="Arial Bold" panose="020B0604020202020204" charset="0"/>
              <a:ea typeface="黑体" pitchFamily="2" charset="-122"/>
            </a:endParaRPr>
          </a:p>
        </p:txBody>
      </p:sp>
      <p:sp>
        <p:nvSpPr>
          <p:cNvPr id="6" name="文本框 5">
            <a:extLst>
              <a:ext uri="{FF2B5EF4-FFF2-40B4-BE49-F238E27FC236}">
                <a16:creationId xmlns:a16="http://schemas.microsoft.com/office/drawing/2014/main" id="{A7AF74CC-3208-0E28-9BF3-B202F9FDDE05}"/>
              </a:ext>
            </a:extLst>
          </p:cNvPr>
          <p:cNvSpPr txBox="1"/>
          <p:nvPr/>
        </p:nvSpPr>
        <p:spPr>
          <a:xfrm>
            <a:off x="10452421" y="6581001"/>
            <a:ext cx="1739579" cy="276999"/>
          </a:xfrm>
          <a:prstGeom prst="rect">
            <a:avLst/>
          </a:prstGeom>
          <a:noFill/>
        </p:spPr>
        <p:txBody>
          <a:bodyPr wrap="none" rtlCol="0">
            <a:spAutoFit/>
          </a:bodyPr>
          <a:lstStyle/>
          <a:p>
            <a:r>
              <a:rPr lang="zh-CN" altLang="en-US" sz="1200" i="1" dirty="0"/>
              <a:t>本章代码见附件</a:t>
            </a:r>
            <a:r>
              <a:rPr lang="en-US" altLang="zh-CN" sz="1200" i="1" dirty="0"/>
              <a:t>CODE3</a:t>
            </a:r>
            <a:endParaRPr lang="zh-CN" altLang="en-US" sz="1200" i="1" dirty="0"/>
          </a:p>
        </p:txBody>
      </p:sp>
    </p:spTree>
    <p:extLst>
      <p:ext uri="{BB962C8B-B14F-4D97-AF65-F5344CB8AC3E}">
        <p14:creationId xmlns:p14="http://schemas.microsoft.com/office/powerpoint/2010/main" val="1721956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3.1 </a:t>
            </a:r>
            <a:r>
              <a:rPr lang="zh-CN" altLang="en-CN" dirty="0">
                <a:latin typeface="微软雅黑" panose="020B0503020204020204" pitchFamily="34" charset="-122"/>
                <a:ea typeface="微软雅黑" panose="020B0503020204020204" pitchFamily="34" charset="-122"/>
              </a:rPr>
              <a:t>数值类型</a:t>
            </a:r>
            <a:r>
              <a:rPr lang="zh-CN" altLang="en-US" dirty="0">
                <a:latin typeface="微软雅黑" panose="020B0503020204020204" pitchFamily="34" charset="-122"/>
                <a:ea typeface="微软雅黑" panose="020B0503020204020204" pitchFamily="34" charset="-122"/>
              </a:rPr>
              <a:t>：具体数值类型</a:t>
            </a:r>
            <a:r>
              <a:rPr lang="en-US" altLang="zh-CN" dirty="0">
                <a:latin typeface="微软雅黑" panose="020B0503020204020204" pitchFamily="34" charset="-122"/>
                <a:ea typeface="微软雅黑" panose="020B0503020204020204" pitchFamily="34" charset="-122"/>
              </a:rPr>
              <a:t> vs </a:t>
            </a:r>
            <a:r>
              <a:rPr lang="zh-CN" altLang="en-US" dirty="0">
                <a:latin typeface="微软雅黑" panose="020B0503020204020204" pitchFamily="34" charset="-122"/>
                <a:ea typeface="微软雅黑" panose="020B0503020204020204" pitchFamily="34" charset="-122"/>
              </a:rPr>
              <a:t>抽象数据类型</a:t>
            </a:r>
          </a:p>
        </p:txBody>
      </p:sp>
      <p:pic>
        <p:nvPicPr>
          <p:cNvPr id="3" name="Picture 2">
            <a:extLst>
              <a:ext uri="{FF2B5EF4-FFF2-40B4-BE49-F238E27FC236}">
                <a16:creationId xmlns:a16="http://schemas.microsoft.com/office/drawing/2014/main" id="{CF3AC9A7-74E2-1460-E7F8-644F8D4CB8B0}"/>
              </a:ext>
            </a:extLst>
          </p:cNvPr>
          <p:cNvPicPr>
            <a:picLocks noChangeAspect="1"/>
          </p:cNvPicPr>
          <p:nvPr/>
        </p:nvPicPr>
        <p:blipFill>
          <a:blip r:embed="rId3"/>
          <a:stretch>
            <a:fillRect/>
          </a:stretch>
        </p:blipFill>
        <p:spPr>
          <a:xfrm>
            <a:off x="782217" y="1276982"/>
            <a:ext cx="4136820" cy="2233210"/>
          </a:xfrm>
          <a:prstGeom prst="rect">
            <a:avLst/>
          </a:prstGeom>
        </p:spPr>
      </p:pic>
      <p:pic>
        <p:nvPicPr>
          <p:cNvPr id="4" name="Picture 3">
            <a:extLst>
              <a:ext uri="{FF2B5EF4-FFF2-40B4-BE49-F238E27FC236}">
                <a16:creationId xmlns:a16="http://schemas.microsoft.com/office/drawing/2014/main" id="{205B8861-1D24-7CF9-C10D-E8563A64E60D}"/>
              </a:ext>
            </a:extLst>
          </p:cNvPr>
          <p:cNvPicPr>
            <a:picLocks noChangeAspect="1"/>
          </p:cNvPicPr>
          <p:nvPr/>
        </p:nvPicPr>
        <p:blipFill>
          <a:blip r:embed="rId4"/>
          <a:stretch>
            <a:fillRect/>
          </a:stretch>
        </p:blipFill>
        <p:spPr>
          <a:xfrm>
            <a:off x="782217" y="3917197"/>
            <a:ext cx="4136820" cy="2260593"/>
          </a:xfrm>
          <a:prstGeom prst="rect">
            <a:avLst/>
          </a:prstGeom>
        </p:spPr>
      </p:pic>
      <p:sp>
        <p:nvSpPr>
          <p:cNvPr id="7" name="TextBox 6">
            <a:extLst>
              <a:ext uri="{FF2B5EF4-FFF2-40B4-BE49-F238E27FC236}">
                <a16:creationId xmlns:a16="http://schemas.microsoft.com/office/drawing/2014/main" id="{82C906E1-D65F-CA3D-71B0-772240383C41}"/>
              </a:ext>
            </a:extLst>
          </p:cNvPr>
          <p:cNvSpPr txBox="1"/>
          <p:nvPr/>
        </p:nvSpPr>
        <p:spPr>
          <a:xfrm>
            <a:off x="2470280" y="915035"/>
            <a:ext cx="571500" cy="369332"/>
          </a:xfrm>
          <a:prstGeom prst="rect">
            <a:avLst/>
          </a:prstGeom>
          <a:noFill/>
        </p:spPr>
        <p:txBody>
          <a:bodyPr wrap="square">
            <a:spAutoFit/>
          </a:bodyPr>
          <a:lstStyle/>
          <a:p>
            <a:r>
              <a:rPr lang="en-CN" dirty="0"/>
              <a:t>🐢</a:t>
            </a:r>
          </a:p>
        </p:txBody>
      </p:sp>
      <p:sp>
        <p:nvSpPr>
          <p:cNvPr id="9" name="TextBox 8">
            <a:extLst>
              <a:ext uri="{FF2B5EF4-FFF2-40B4-BE49-F238E27FC236}">
                <a16:creationId xmlns:a16="http://schemas.microsoft.com/office/drawing/2014/main" id="{02383E39-29F2-63D8-D433-7EA425D9812D}"/>
              </a:ext>
            </a:extLst>
          </p:cNvPr>
          <p:cNvSpPr txBox="1"/>
          <p:nvPr/>
        </p:nvSpPr>
        <p:spPr>
          <a:xfrm>
            <a:off x="2470280" y="3547865"/>
            <a:ext cx="506185" cy="369332"/>
          </a:xfrm>
          <a:prstGeom prst="rect">
            <a:avLst/>
          </a:prstGeom>
          <a:noFill/>
        </p:spPr>
        <p:txBody>
          <a:bodyPr wrap="square">
            <a:spAutoFit/>
          </a:bodyPr>
          <a:lstStyle/>
          <a:p>
            <a:r>
              <a:rPr lang="en-CN" dirty="0"/>
              <a:t>🚀</a:t>
            </a:r>
          </a:p>
        </p:txBody>
      </p:sp>
      <p:sp>
        <p:nvSpPr>
          <p:cNvPr id="16" name="TextBox 15">
            <a:extLst>
              <a:ext uri="{FF2B5EF4-FFF2-40B4-BE49-F238E27FC236}">
                <a16:creationId xmlns:a16="http://schemas.microsoft.com/office/drawing/2014/main" id="{939C6EA7-6FF9-F583-D07B-7D785CA67E2F}"/>
              </a:ext>
            </a:extLst>
          </p:cNvPr>
          <p:cNvSpPr txBox="1"/>
          <p:nvPr/>
        </p:nvSpPr>
        <p:spPr>
          <a:xfrm>
            <a:off x="6214188" y="1179162"/>
            <a:ext cx="5844870" cy="369332"/>
          </a:xfrm>
          <a:prstGeom prst="rect">
            <a:avLst/>
          </a:prstGeom>
          <a:noFill/>
        </p:spPr>
        <p:txBody>
          <a:bodyPr wrap="none" rtlCol="0">
            <a:spAutoFit/>
          </a:bodyPr>
          <a:lstStyle/>
          <a:p>
            <a:r>
              <a:rPr lang="en-CN" dirty="0"/>
              <a:t>数据类型越具体</a:t>
            </a:r>
            <a:r>
              <a:rPr lang="zh-CN" altLang="en-US" dirty="0"/>
              <a:t>，编译器就越有可能给出好的优化策略</a:t>
            </a:r>
            <a:endParaRPr lang="en-CN" dirty="0"/>
          </a:p>
        </p:txBody>
      </p:sp>
      <p:sp>
        <p:nvSpPr>
          <p:cNvPr id="17" name="TextBox 16">
            <a:extLst>
              <a:ext uri="{FF2B5EF4-FFF2-40B4-BE49-F238E27FC236}">
                <a16:creationId xmlns:a16="http://schemas.microsoft.com/office/drawing/2014/main" id="{A4F566E8-156B-C07F-94C9-E8C1E85C2103}"/>
              </a:ext>
            </a:extLst>
          </p:cNvPr>
          <p:cNvSpPr txBox="1"/>
          <p:nvPr/>
        </p:nvSpPr>
        <p:spPr>
          <a:xfrm>
            <a:off x="728552" y="652231"/>
            <a:ext cx="8993168" cy="369332"/>
          </a:xfrm>
          <a:prstGeom prst="rect">
            <a:avLst/>
          </a:prstGeom>
          <a:noFill/>
        </p:spPr>
        <p:txBody>
          <a:bodyPr wrap="none" rtlCol="0">
            <a:spAutoFit/>
          </a:bodyPr>
          <a:lstStyle/>
          <a:p>
            <a:r>
              <a:rPr lang="en-CN" dirty="0"/>
              <a:t>相比于</a:t>
            </a:r>
            <a:r>
              <a:rPr lang="zh-CN" altLang="en-US" dirty="0"/>
              <a:t> </a:t>
            </a:r>
            <a:r>
              <a:rPr lang="en-US" altLang="zh-CN" dirty="0"/>
              <a:t>Any</a:t>
            </a:r>
            <a:r>
              <a:rPr lang="zh-CN" altLang="en-US" dirty="0"/>
              <a:t>、</a:t>
            </a:r>
            <a:r>
              <a:rPr lang="en-US" altLang="zh-CN" dirty="0"/>
              <a:t>Number</a:t>
            </a:r>
            <a:r>
              <a:rPr lang="zh-CN" altLang="en-US" dirty="0"/>
              <a:t> 等抽象类型，使用 </a:t>
            </a:r>
            <a:r>
              <a:rPr lang="en-US" altLang="zh-CN" dirty="0"/>
              <a:t>Int</a:t>
            </a:r>
            <a:r>
              <a:rPr lang="zh-CN" altLang="en-US" dirty="0"/>
              <a:t>、</a:t>
            </a:r>
            <a:r>
              <a:rPr lang="en-US" altLang="zh-CN" dirty="0"/>
              <a:t>Float64</a:t>
            </a:r>
            <a:r>
              <a:rPr lang="zh-CN" altLang="en-US" dirty="0"/>
              <a:t> 等具体类型可以带来更好的性能</a:t>
            </a:r>
            <a:endParaRPr lang="en-CN" dirty="0"/>
          </a:p>
        </p:txBody>
      </p:sp>
      <p:sp>
        <p:nvSpPr>
          <p:cNvPr id="18" name="Rectangle 17">
            <a:extLst>
              <a:ext uri="{FF2B5EF4-FFF2-40B4-BE49-F238E27FC236}">
                <a16:creationId xmlns:a16="http://schemas.microsoft.com/office/drawing/2014/main" id="{98969427-00D6-1F69-7667-CE2C16C7FBE4}"/>
              </a:ext>
            </a:extLst>
          </p:cNvPr>
          <p:cNvSpPr/>
          <p:nvPr/>
        </p:nvSpPr>
        <p:spPr>
          <a:xfrm>
            <a:off x="1732383" y="1548494"/>
            <a:ext cx="600269" cy="224322"/>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ectangle 18">
            <a:extLst>
              <a:ext uri="{FF2B5EF4-FFF2-40B4-BE49-F238E27FC236}">
                <a16:creationId xmlns:a16="http://schemas.microsoft.com/office/drawing/2014/main" id="{318B6E47-D806-4999-20F8-565BE623DEE9}"/>
              </a:ext>
            </a:extLst>
          </p:cNvPr>
          <p:cNvSpPr/>
          <p:nvPr/>
        </p:nvSpPr>
        <p:spPr>
          <a:xfrm>
            <a:off x="1788366" y="4154558"/>
            <a:ext cx="814875" cy="224322"/>
          </a:xfrm>
          <a:prstGeom prst="rect">
            <a:avLst/>
          </a:prstGeom>
          <a:solidFill>
            <a:schemeClr val="accent6">
              <a:lumMod val="40000"/>
              <a:lumOff val="60000"/>
              <a:alpha val="3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 name="Picture 1">
            <a:extLst>
              <a:ext uri="{FF2B5EF4-FFF2-40B4-BE49-F238E27FC236}">
                <a16:creationId xmlns:a16="http://schemas.microsoft.com/office/drawing/2014/main" id="{4E3B9014-2394-1CB9-2F9E-DECE6776F7EA}"/>
              </a:ext>
            </a:extLst>
          </p:cNvPr>
          <p:cNvPicPr>
            <a:picLocks noChangeAspect="1"/>
          </p:cNvPicPr>
          <p:nvPr/>
        </p:nvPicPr>
        <p:blipFill>
          <a:blip r:embed="rId5"/>
          <a:stretch>
            <a:fillRect/>
          </a:stretch>
        </p:blipFill>
        <p:spPr>
          <a:xfrm>
            <a:off x="7231826" y="1706093"/>
            <a:ext cx="2739736" cy="4237458"/>
          </a:xfrm>
          <a:prstGeom prst="rect">
            <a:avLst/>
          </a:prstGeom>
        </p:spPr>
      </p:pic>
      <p:sp>
        <p:nvSpPr>
          <p:cNvPr id="5" name="Rectangle 4">
            <a:extLst>
              <a:ext uri="{FF2B5EF4-FFF2-40B4-BE49-F238E27FC236}">
                <a16:creationId xmlns:a16="http://schemas.microsoft.com/office/drawing/2014/main" id="{B2277A29-494C-47B7-DD42-24A9617C81D1}"/>
              </a:ext>
            </a:extLst>
          </p:cNvPr>
          <p:cNvSpPr/>
          <p:nvPr/>
        </p:nvSpPr>
        <p:spPr>
          <a:xfrm>
            <a:off x="7925930" y="1706093"/>
            <a:ext cx="1031034" cy="328867"/>
          </a:xfrm>
          <a:prstGeom prst="rect">
            <a:avLst/>
          </a:prstGeom>
          <a:solidFill>
            <a:schemeClr val="accent6">
              <a:lumMod val="40000"/>
              <a:lumOff val="60000"/>
              <a:alpha val="3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5">
            <a:extLst>
              <a:ext uri="{FF2B5EF4-FFF2-40B4-BE49-F238E27FC236}">
                <a16:creationId xmlns:a16="http://schemas.microsoft.com/office/drawing/2014/main" id="{DC8CECD6-7B12-BD61-CF0A-2640BA5A893D}"/>
              </a:ext>
            </a:extLst>
          </p:cNvPr>
          <p:cNvSpPr/>
          <p:nvPr/>
        </p:nvSpPr>
        <p:spPr>
          <a:xfrm>
            <a:off x="7925929" y="4154558"/>
            <a:ext cx="1685661" cy="243446"/>
          </a:xfrm>
          <a:prstGeom prst="rect">
            <a:avLst/>
          </a:prstGeom>
          <a:solidFill>
            <a:schemeClr val="accent6">
              <a:lumMod val="40000"/>
              <a:lumOff val="60000"/>
              <a:alpha val="3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A4DF63B8-BABB-5289-5A0A-DC16A0DDD59F}"/>
              </a:ext>
            </a:extLst>
          </p:cNvPr>
          <p:cNvSpPr/>
          <p:nvPr/>
        </p:nvSpPr>
        <p:spPr>
          <a:xfrm>
            <a:off x="7925929" y="2916839"/>
            <a:ext cx="1332371" cy="243446"/>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E1D63546-04A5-95F3-5908-711CD904FF77}"/>
              </a:ext>
            </a:extLst>
          </p:cNvPr>
          <p:cNvSpPr/>
          <p:nvPr/>
        </p:nvSpPr>
        <p:spPr>
          <a:xfrm>
            <a:off x="7894756" y="5365304"/>
            <a:ext cx="366828" cy="243446"/>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文本框 11">
            <a:extLst>
              <a:ext uri="{FF2B5EF4-FFF2-40B4-BE49-F238E27FC236}">
                <a16:creationId xmlns:a16="http://schemas.microsoft.com/office/drawing/2014/main" id="{6B72A3CB-2213-3A28-8F53-6C6C9CF2232D}"/>
              </a:ext>
            </a:extLst>
          </p:cNvPr>
          <p:cNvSpPr txBox="1"/>
          <p:nvPr/>
        </p:nvSpPr>
        <p:spPr>
          <a:xfrm>
            <a:off x="10195803" y="1660655"/>
            <a:ext cx="1996197" cy="1015663"/>
          </a:xfrm>
          <a:prstGeom prst="rect">
            <a:avLst/>
          </a:prstGeom>
          <a:solidFill>
            <a:schemeClr val="bg2"/>
          </a:solidFill>
        </p:spPr>
        <p:txBody>
          <a:bodyPr wrap="square">
            <a:spAutoFit/>
          </a:bodyPr>
          <a:lstStyle/>
          <a:p>
            <a:r>
              <a:rPr lang="es-ES" altLang="zh-CN" sz="1200" dirty="0"/>
              <a:t>julia&gt; [1,2,3]</a:t>
            </a:r>
          </a:p>
          <a:p>
            <a:r>
              <a:rPr lang="es-ES" altLang="zh-CN" sz="1200" dirty="0"/>
              <a:t>3-element Vector{Int64}:</a:t>
            </a:r>
          </a:p>
          <a:p>
            <a:r>
              <a:rPr lang="es-ES" altLang="zh-CN" sz="1200" dirty="0"/>
              <a:t> 1</a:t>
            </a:r>
          </a:p>
          <a:p>
            <a:r>
              <a:rPr lang="es-ES" altLang="zh-CN" sz="1200" dirty="0"/>
              <a:t> 2</a:t>
            </a:r>
          </a:p>
          <a:p>
            <a:r>
              <a:rPr lang="es-ES" altLang="zh-CN" sz="1200" dirty="0"/>
              <a:t> 3</a:t>
            </a:r>
            <a:endParaRPr lang="zh-CN" altLang="en-US" sz="1200" dirty="0"/>
          </a:p>
        </p:txBody>
      </p:sp>
      <p:sp>
        <p:nvSpPr>
          <p:cNvPr id="14" name="文本框 13">
            <a:extLst>
              <a:ext uri="{FF2B5EF4-FFF2-40B4-BE49-F238E27FC236}">
                <a16:creationId xmlns:a16="http://schemas.microsoft.com/office/drawing/2014/main" id="{7DCDE145-C8AC-F893-772B-0AE654FA8D03}"/>
              </a:ext>
            </a:extLst>
          </p:cNvPr>
          <p:cNvSpPr txBox="1"/>
          <p:nvPr/>
        </p:nvSpPr>
        <p:spPr>
          <a:xfrm>
            <a:off x="10195803" y="2809201"/>
            <a:ext cx="1996197" cy="1015663"/>
          </a:xfrm>
          <a:prstGeom prst="rect">
            <a:avLst/>
          </a:prstGeom>
          <a:solidFill>
            <a:schemeClr val="bg2"/>
          </a:solidFill>
        </p:spPr>
        <p:txBody>
          <a:bodyPr wrap="square">
            <a:spAutoFit/>
          </a:bodyPr>
          <a:lstStyle/>
          <a:p>
            <a:r>
              <a:rPr lang="en-US" altLang="zh-CN" sz="1200" dirty="0" err="1"/>
              <a:t>julia</a:t>
            </a:r>
            <a:r>
              <a:rPr lang="en-US" altLang="zh-CN" sz="1200" dirty="0"/>
              <a:t>&gt; Any[1,2,3]</a:t>
            </a:r>
          </a:p>
          <a:p>
            <a:r>
              <a:rPr lang="en-US" altLang="zh-CN" sz="1200" dirty="0"/>
              <a:t>3-element Vector{Any}:</a:t>
            </a:r>
          </a:p>
          <a:p>
            <a:r>
              <a:rPr lang="en-US" altLang="zh-CN" sz="1200" dirty="0"/>
              <a:t> 1</a:t>
            </a:r>
          </a:p>
          <a:p>
            <a:r>
              <a:rPr lang="en-US" altLang="zh-CN" sz="1200" dirty="0"/>
              <a:t> 2</a:t>
            </a:r>
          </a:p>
          <a:p>
            <a:r>
              <a:rPr lang="en-US" altLang="zh-CN" sz="1200" dirty="0"/>
              <a:t> 3</a:t>
            </a:r>
            <a:endParaRPr lang="zh-CN" altLang="en-US" sz="1200" dirty="0"/>
          </a:p>
        </p:txBody>
      </p:sp>
      <p:sp>
        <p:nvSpPr>
          <p:cNvPr id="20" name="文本框 19">
            <a:extLst>
              <a:ext uri="{FF2B5EF4-FFF2-40B4-BE49-F238E27FC236}">
                <a16:creationId xmlns:a16="http://schemas.microsoft.com/office/drawing/2014/main" id="{A2E2A239-0F31-59C9-B7C9-6F1FDE095246}"/>
              </a:ext>
            </a:extLst>
          </p:cNvPr>
          <p:cNvSpPr txBox="1"/>
          <p:nvPr/>
        </p:nvSpPr>
        <p:spPr>
          <a:xfrm>
            <a:off x="10195802" y="3955297"/>
            <a:ext cx="1996197" cy="1015663"/>
          </a:xfrm>
          <a:prstGeom prst="rect">
            <a:avLst/>
          </a:prstGeom>
          <a:solidFill>
            <a:schemeClr val="bg2"/>
          </a:solidFill>
        </p:spPr>
        <p:txBody>
          <a:bodyPr wrap="square">
            <a:spAutoFit/>
          </a:bodyPr>
          <a:lstStyle/>
          <a:p>
            <a:r>
              <a:rPr lang="en-US" altLang="zh-CN" sz="1200" dirty="0" err="1"/>
              <a:t>julia</a:t>
            </a:r>
            <a:r>
              <a:rPr lang="en-US" altLang="zh-CN" sz="1200" dirty="0"/>
              <a:t>&gt; Float64[1,2,3]</a:t>
            </a:r>
          </a:p>
          <a:p>
            <a:r>
              <a:rPr lang="en-US" altLang="zh-CN" sz="1200" dirty="0"/>
              <a:t>3-element Vector{Float64}:</a:t>
            </a:r>
          </a:p>
          <a:p>
            <a:r>
              <a:rPr lang="en-US" altLang="zh-CN" sz="1200" dirty="0"/>
              <a:t> 1.0</a:t>
            </a:r>
          </a:p>
          <a:p>
            <a:r>
              <a:rPr lang="en-US" altLang="zh-CN" sz="1200" dirty="0"/>
              <a:t> 2.0</a:t>
            </a:r>
          </a:p>
          <a:p>
            <a:r>
              <a:rPr lang="en-US" altLang="zh-CN" sz="1200" dirty="0"/>
              <a:t> 3.0</a:t>
            </a:r>
            <a:endParaRPr lang="zh-CN" altLang="en-US" sz="1200" dirty="0"/>
          </a:p>
        </p:txBody>
      </p:sp>
      <p:sp>
        <p:nvSpPr>
          <p:cNvPr id="22" name="文本框 21">
            <a:extLst>
              <a:ext uri="{FF2B5EF4-FFF2-40B4-BE49-F238E27FC236}">
                <a16:creationId xmlns:a16="http://schemas.microsoft.com/office/drawing/2014/main" id="{0D100786-CCC9-6318-B914-23B4451DDF64}"/>
              </a:ext>
            </a:extLst>
          </p:cNvPr>
          <p:cNvSpPr txBox="1"/>
          <p:nvPr/>
        </p:nvSpPr>
        <p:spPr>
          <a:xfrm>
            <a:off x="10195802" y="5448005"/>
            <a:ext cx="1996196" cy="461665"/>
          </a:xfrm>
          <a:prstGeom prst="rect">
            <a:avLst/>
          </a:prstGeom>
          <a:solidFill>
            <a:schemeClr val="bg2"/>
          </a:solidFill>
        </p:spPr>
        <p:txBody>
          <a:bodyPr wrap="square">
            <a:spAutoFit/>
          </a:bodyPr>
          <a:lstStyle/>
          <a:p>
            <a:r>
              <a:rPr lang="en-US" altLang="zh-CN" sz="1200" dirty="0" err="1"/>
              <a:t>julia</a:t>
            </a:r>
            <a:r>
              <a:rPr lang="en-US" altLang="zh-CN" sz="1200" dirty="0"/>
              <a:t>&gt; [ ]</a:t>
            </a:r>
          </a:p>
          <a:p>
            <a:r>
              <a:rPr lang="en-US" altLang="zh-CN" sz="1200" dirty="0"/>
              <a:t>Any[ ]</a:t>
            </a:r>
            <a:endParaRPr lang="zh-CN" altLang="en-US" sz="1200" dirty="0"/>
          </a:p>
        </p:txBody>
      </p:sp>
    </p:spTree>
    <p:extLst>
      <p:ext uri="{BB962C8B-B14F-4D97-AF65-F5344CB8AC3E}">
        <p14:creationId xmlns:p14="http://schemas.microsoft.com/office/powerpoint/2010/main" val="4252761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3.1 </a:t>
            </a:r>
            <a:r>
              <a:rPr lang="zh-CN" altLang="en-CN" dirty="0">
                <a:latin typeface="微软雅黑" panose="020B0503020204020204" pitchFamily="34" charset="-122"/>
                <a:ea typeface="微软雅黑" panose="020B0503020204020204" pitchFamily="34" charset="-122"/>
              </a:rPr>
              <a:t>数值类型</a:t>
            </a:r>
            <a:r>
              <a:rPr lang="zh-CN" altLang="en-US" dirty="0">
                <a:latin typeface="微软雅黑" panose="020B0503020204020204" pitchFamily="34" charset="-122"/>
                <a:ea typeface="微软雅黑" panose="020B0503020204020204" pitchFamily="34" charset="-122"/>
              </a:rPr>
              <a:t>：具体数值类型</a:t>
            </a:r>
            <a:r>
              <a:rPr lang="en-US" altLang="zh-CN" dirty="0">
                <a:latin typeface="微软雅黑" panose="020B0503020204020204" pitchFamily="34" charset="-122"/>
                <a:ea typeface="微软雅黑" panose="020B0503020204020204" pitchFamily="34" charset="-122"/>
              </a:rPr>
              <a:t> vs </a:t>
            </a:r>
            <a:r>
              <a:rPr lang="zh-CN" altLang="en-US" dirty="0">
                <a:latin typeface="微软雅黑" panose="020B0503020204020204" pitchFamily="34" charset="-122"/>
                <a:ea typeface="微软雅黑" panose="020B0503020204020204" pitchFamily="34" charset="-122"/>
              </a:rPr>
              <a:t>抽象数据类型</a:t>
            </a:r>
          </a:p>
        </p:txBody>
      </p:sp>
      <p:sp>
        <p:nvSpPr>
          <p:cNvPr id="7" name="TextBox 6">
            <a:extLst>
              <a:ext uri="{FF2B5EF4-FFF2-40B4-BE49-F238E27FC236}">
                <a16:creationId xmlns:a16="http://schemas.microsoft.com/office/drawing/2014/main" id="{82C906E1-D65F-CA3D-71B0-772240383C41}"/>
              </a:ext>
            </a:extLst>
          </p:cNvPr>
          <p:cNvSpPr txBox="1"/>
          <p:nvPr/>
        </p:nvSpPr>
        <p:spPr>
          <a:xfrm>
            <a:off x="6535964" y="1133455"/>
            <a:ext cx="571500" cy="369332"/>
          </a:xfrm>
          <a:prstGeom prst="rect">
            <a:avLst/>
          </a:prstGeom>
          <a:noFill/>
        </p:spPr>
        <p:txBody>
          <a:bodyPr wrap="square">
            <a:spAutoFit/>
          </a:bodyPr>
          <a:lstStyle/>
          <a:p>
            <a:r>
              <a:rPr lang="en-CN" dirty="0"/>
              <a:t>🐢</a:t>
            </a:r>
          </a:p>
        </p:txBody>
      </p:sp>
      <p:pic>
        <p:nvPicPr>
          <p:cNvPr id="5" name="Picture 4">
            <a:extLst>
              <a:ext uri="{FF2B5EF4-FFF2-40B4-BE49-F238E27FC236}">
                <a16:creationId xmlns:a16="http://schemas.microsoft.com/office/drawing/2014/main" id="{F1AB3BE6-8973-7FEA-D6D3-510C929B5803}"/>
              </a:ext>
            </a:extLst>
          </p:cNvPr>
          <p:cNvPicPr>
            <a:picLocks noChangeAspect="1"/>
          </p:cNvPicPr>
          <p:nvPr/>
        </p:nvPicPr>
        <p:blipFill>
          <a:blip r:embed="rId3"/>
          <a:stretch>
            <a:fillRect/>
          </a:stretch>
        </p:blipFill>
        <p:spPr>
          <a:xfrm>
            <a:off x="489985" y="1218159"/>
            <a:ext cx="5867215" cy="2572325"/>
          </a:xfrm>
          <a:prstGeom prst="rect">
            <a:avLst/>
          </a:prstGeom>
        </p:spPr>
      </p:pic>
      <p:pic>
        <p:nvPicPr>
          <p:cNvPr id="6" name="Picture 5">
            <a:extLst>
              <a:ext uri="{FF2B5EF4-FFF2-40B4-BE49-F238E27FC236}">
                <a16:creationId xmlns:a16="http://schemas.microsoft.com/office/drawing/2014/main" id="{E2953361-4B24-109E-37F3-EB2158EA99E6}"/>
              </a:ext>
            </a:extLst>
          </p:cNvPr>
          <p:cNvPicPr>
            <a:picLocks noChangeAspect="1"/>
          </p:cNvPicPr>
          <p:nvPr/>
        </p:nvPicPr>
        <p:blipFill>
          <a:blip r:embed="rId4"/>
          <a:stretch>
            <a:fillRect/>
          </a:stretch>
        </p:blipFill>
        <p:spPr>
          <a:xfrm>
            <a:off x="6535964" y="1506706"/>
            <a:ext cx="2803979" cy="1061972"/>
          </a:xfrm>
          <a:prstGeom prst="rect">
            <a:avLst/>
          </a:prstGeom>
        </p:spPr>
      </p:pic>
      <p:pic>
        <p:nvPicPr>
          <p:cNvPr id="8" name="Picture 7">
            <a:extLst>
              <a:ext uri="{FF2B5EF4-FFF2-40B4-BE49-F238E27FC236}">
                <a16:creationId xmlns:a16="http://schemas.microsoft.com/office/drawing/2014/main" id="{08D5C867-CFB6-F828-9134-FD48A74156BF}"/>
              </a:ext>
            </a:extLst>
          </p:cNvPr>
          <p:cNvPicPr>
            <a:picLocks noChangeAspect="1"/>
          </p:cNvPicPr>
          <p:nvPr/>
        </p:nvPicPr>
        <p:blipFill>
          <a:blip r:embed="rId5"/>
          <a:stretch>
            <a:fillRect/>
          </a:stretch>
        </p:blipFill>
        <p:spPr>
          <a:xfrm>
            <a:off x="6535964" y="2555467"/>
            <a:ext cx="5531563" cy="1190718"/>
          </a:xfrm>
          <a:prstGeom prst="rect">
            <a:avLst/>
          </a:prstGeom>
        </p:spPr>
      </p:pic>
      <p:sp>
        <p:nvSpPr>
          <p:cNvPr id="10" name="Rectangle 9">
            <a:extLst>
              <a:ext uri="{FF2B5EF4-FFF2-40B4-BE49-F238E27FC236}">
                <a16:creationId xmlns:a16="http://schemas.microsoft.com/office/drawing/2014/main" id="{A00A648C-28D9-EB62-E9F0-3CFB0AA34CBA}"/>
              </a:ext>
            </a:extLst>
          </p:cNvPr>
          <p:cNvSpPr/>
          <p:nvPr/>
        </p:nvSpPr>
        <p:spPr>
          <a:xfrm>
            <a:off x="7800392" y="1794750"/>
            <a:ext cx="279918" cy="547234"/>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TextBox 10">
            <a:extLst>
              <a:ext uri="{FF2B5EF4-FFF2-40B4-BE49-F238E27FC236}">
                <a16:creationId xmlns:a16="http://schemas.microsoft.com/office/drawing/2014/main" id="{54DB44F3-DA5A-24C6-63F7-BC3A1DFF3C8B}"/>
              </a:ext>
            </a:extLst>
          </p:cNvPr>
          <p:cNvSpPr txBox="1"/>
          <p:nvPr/>
        </p:nvSpPr>
        <p:spPr>
          <a:xfrm>
            <a:off x="8392671" y="1766073"/>
            <a:ext cx="561372" cy="307777"/>
          </a:xfrm>
          <a:prstGeom prst="rect">
            <a:avLst/>
          </a:prstGeom>
          <a:noFill/>
        </p:spPr>
        <p:txBody>
          <a:bodyPr wrap="none" rtlCol="0">
            <a:spAutoFit/>
          </a:bodyPr>
          <a:lstStyle/>
          <a:p>
            <a:r>
              <a:rPr lang="en-CN" sz="1400" dirty="0">
                <a:solidFill>
                  <a:srgbClr val="FF0000"/>
                </a:solidFill>
              </a:rPr>
              <a:t>::Any</a:t>
            </a:r>
          </a:p>
        </p:txBody>
      </p:sp>
      <p:sp>
        <p:nvSpPr>
          <p:cNvPr id="12" name="TextBox 11">
            <a:extLst>
              <a:ext uri="{FF2B5EF4-FFF2-40B4-BE49-F238E27FC236}">
                <a16:creationId xmlns:a16="http://schemas.microsoft.com/office/drawing/2014/main" id="{18875F60-74C6-94E1-89E1-E1152D38CAAE}"/>
              </a:ext>
            </a:extLst>
          </p:cNvPr>
          <p:cNvSpPr txBox="1"/>
          <p:nvPr/>
        </p:nvSpPr>
        <p:spPr>
          <a:xfrm>
            <a:off x="8392671" y="2037692"/>
            <a:ext cx="561372" cy="307777"/>
          </a:xfrm>
          <a:prstGeom prst="rect">
            <a:avLst/>
          </a:prstGeom>
          <a:noFill/>
        </p:spPr>
        <p:txBody>
          <a:bodyPr wrap="none" rtlCol="0">
            <a:spAutoFit/>
          </a:bodyPr>
          <a:lstStyle/>
          <a:p>
            <a:r>
              <a:rPr lang="en-CN" sz="1400" dirty="0">
                <a:solidFill>
                  <a:srgbClr val="FF0000"/>
                </a:solidFill>
              </a:rPr>
              <a:t>::Any</a:t>
            </a:r>
          </a:p>
        </p:txBody>
      </p:sp>
      <p:sp>
        <p:nvSpPr>
          <p:cNvPr id="13" name="TextBox 12">
            <a:extLst>
              <a:ext uri="{FF2B5EF4-FFF2-40B4-BE49-F238E27FC236}">
                <a16:creationId xmlns:a16="http://schemas.microsoft.com/office/drawing/2014/main" id="{A495D5F9-D011-BF05-B87E-AAAB08E1AC31}"/>
              </a:ext>
            </a:extLst>
          </p:cNvPr>
          <p:cNvSpPr txBox="1"/>
          <p:nvPr/>
        </p:nvSpPr>
        <p:spPr>
          <a:xfrm>
            <a:off x="6893491" y="1157620"/>
            <a:ext cx="4121641" cy="307777"/>
          </a:xfrm>
          <a:prstGeom prst="rect">
            <a:avLst/>
          </a:prstGeom>
          <a:noFill/>
        </p:spPr>
        <p:txBody>
          <a:bodyPr wrap="none" rtlCol="0">
            <a:spAutoFit/>
          </a:bodyPr>
          <a:lstStyle/>
          <a:p>
            <a:r>
              <a:rPr lang="en-CN" sz="1400" dirty="0"/>
              <a:t>在没有类型标记的情况下</a:t>
            </a:r>
            <a:r>
              <a:rPr lang="zh-CN" altLang="en-US" sz="1400" dirty="0"/>
              <a:t>，结构体元素类型为 </a:t>
            </a:r>
            <a:r>
              <a:rPr lang="en-US" altLang="zh-CN" sz="1400" dirty="0"/>
              <a:t>Any</a:t>
            </a:r>
            <a:endParaRPr lang="en-CN" sz="1400" dirty="0"/>
          </a:p>
        </p:txBody>
      </p:sp>
      <p:sp>
        <p:nvSpPr>
          <p:cNvPr id="17" name="TextBox 16">
            <a:extLst>
              <a:ext uri="{FF2B5EF4-FFF2-40B4-BE49-F238E27FC236}">
                <a16:creationId xmlns:a16="http://schemas.microsoft.com/office/drawing/2014/main" id="{E6E3C95B-1AE1-3784-083B-8D4FE9F35D70}"/>
              </a:ext>
            </a:extLst>
          </p:cNvPr>
          <p:cNvSpPr txBox="1"/>
          <p:nvPr/>
        </p:nvSpPr>
        <p:spPr>
          <a:xfrm>
            <a:off x="728552" y="652231"/>
            <a:ext cx="4360489" cy="369332"/>
          </a:xfrm>
          <a:prstGeom prst="rect">
            <a:avLst/>
          </a:prstGeom>
          <a:noFill/>
        </p:spPr>
        <p:txBody>
          <a:bodyPr wrap="none" rtlCol="0">
            <a:spAutoFit/>
          </a:bodyPr>
          <a:lstStyle/>
          <a:p>
            <a:r>
              <a:rPr lang="en-CN" dirty="0"/>
              <a:t>结构体的类型声明也应该尽可能是具体的</a:t>
            </a:r>
          </a:p>
        </p:txBody>
      </p:sp>
      <p:grpSp>
        <p:nvGrpSpPr>
          <p:cNvPr id="2" name="Group 1">
            <a:extLst>
              <a:ext uri="{FF2B5EF4-FFF2-40B4-BE49-F238E27FC236}">
                <a16:creationId xmlns:a16="http://schemas.microsoft.com/office/drawing/2014/main" id="{9BA87142-E8DF-F985-C624-BA1C8F1E7822}"/>
              </a:ext>
            </a:extLst>
          </p:cNvPr>
          <p:cNvGrpSpPr/>
          <p:nvPr/>
        </p:nvGrpSpPr>
        <p:grpSpPr>
          <a:xfrm>
            <a:off x="576161" y="4352244"/>
            <a:ext cx="8015173" cy="1708843"/>
            <a:chOff x="576161" y="4352244"/>
            <a:chExt cx="8015173" cy="1708843"/>
          </a:xfrm>
        </p:grpSpPr>
        <p:pic>
          <p:nvPicPr>
            <p:cNvPr id="18" name="Picture 17">
              <a:extLst>
                <a:ext uri="{FF2B5EF4-FFF2-40B4-BE49-F238E27FC236}">
                  <a16:creationId xmlns:a16="http://schemas.microsoft.com/office/drawing/2014/main" id="{E90492E5-3663-BD26-A369-D0D19BDD4D16}"/>
                </a:ext>
              </a:extLst>
            </p:cNvPr>
            <p:cNvPicPr>
              <a:picLocks noChangeAspect="1"/>
            </p:cNvPicPr>
            <p:nvPr/>
          </p:nvPicPr>
          <p:blipFill>
            <a:blip r:embed="rId6"/>
            <a:stretch>
              <a:fillRect/>
            </a:stretch>
          </p:blipFill>
          <p:spPr>
            <a:xfrm>
              <a:off x="576161" y="4709418"/>
              <a:ext cx="3254578" cy="1351669"/>
            </a:xfrm>
            <a:prstGeom prst="rect">
              <a:avLst/>
            </a:prstGeom>
          </p:spPr>
        </p:pic>
        <p:pic>
          <p:nvPicPr>
            <p:cNvPr id="19" name="Picture 18">
              <a:extLst>
                <a:ext uri="{FF2B5EF4-FFF2-40B4-BE49-F238E27FC236}">
                  <a16:creationId xmlns:a16="http://schemas.microsoft.com/office/drawing/2014/main" id="{7A003469-A872-34D5-39E6-1F79A88811F8}"/>
                </a:ext>
              </a:extLst>
            </p:cNvPr>
            <p:cNvPicPr>
              <a:picLocks noChangeAspect="1"/>
            </p:cNvPicPr>
            <p:nvPr/>
          </p:nvPicPr>
          <p:blipFill>
            <a:blip r:embed="rId7"/>
            <a:stretch>
              <a:fillRect/>
            </a:stretch>
          </p:blipFill>
          <p:spPr>
            <a:xfrm>
              <a:off x="3815935" y="4709419"/>
              <a:ext cx="4775399" cy="1351668"/>
            </a:xfrm>
            <a:prstGeom prst="rect">
              <a:avLst/>
            </a:prstGeom>
          </p:spPr>
        </p:pic>
        <p:sp>
          <p:nvSpPr>
            <p:cNvPr id="21" name="TextBox 20">
              <a:extLst>
                <a:ext uri="{FF2B5EF4-FFF2-40B4-BE49-F238E27FC236}">
                  <a16:creationId xmlns:a16="http://schemas.microsoft.com/office/drawing/2014/main" id="{75AB4DA4-2C09-176E-F277-215725BC216B}"/>
                </a:ext>
              </a:extLst>
            </p:cNvPr>
            <p:cNvSpPr txBox="1"/>
            <p:nvPr/>
          </p:nvSpPr>
          <p:spPr>
            <a:xfrm>
              <a:off x="576161" y="4359884"/>
              <a:ext cx="515516" cy="369332"/>
            </a:xfrm>
            <a:prstGeom prst="rect">
              <a:avLst/>
            </a:prstGeom>
            <a:noFill/>
          </p:spPr>
          <p:txBody>
            <a:bodyPr wrap="square">
              <a:spAutoFit/>
            </a:bodyPr>
            <a:lstStyle/>
            <a:p>
              <a:r>
                <a:rPr lang="en-CN" dirty="0"/>
                <a:t>🚀</a:t>
              </a:r>
            </a:p>
          </p:txBody>
        </p:sp>
        <p:sp>
          <p:nvSpPr>
            <p:cNvPr id="22" name="TextBox 21">
              <a:extLst>
                <a:ext uri="{FF2B5EF4-FFF2-40B4-BE49-F238E27FC236}">
                  <a16:creationId xmlns:a16="http://schemas.microsoft.com/office/drawing/2014/main" id="{99420D64-68D9-5F13-7199-32812267B5F0}"/>
                </a:ext>
              </a:extLst>
            </p:cNvPr>
            <p:cNvSpPr txBox="1"/>
            <p:nvPr/>
          </p:nvSpPr>
          <p:spPr>
            <a:xfrm>
              <a:off x="953028" y="4352244"/>
              <a:ext cx="2877711" cy="307777"/>
            </a:xfrm>
            <a:prstGeom prst="rect">
              <a:avLst/>
            </a:prstGeom>
            <a:noFill/>
          </p:spPr>
          <p:txBody>
            <a:bodyPr wrap="none" rtlCol="0">
              <a:spAutoFit/>
            </a:bodyPr>
            <a:lstStyle/>
            <a:p>
              <a:r>
                <a:rPr lang="en-CN" sz="1400" dirty="0"/>
                <a:t>声明结构体的元素类型是具体类型</a:t>
              </a:r>
            </a:p>
          </p:txBody>
        </p:sp>
        <p:sp>
          <p:nvSpPr>
            <p:cNvPr id="24" name="Rectangle 23">
              <a:extLst>
                <a:ext uri="{FF2B5EF4-FFF2-40B4-BE49-F238E27FC236}">
                  <a16:creationId xmlns:a16="http://schemas.microsoft.com/office/drawing/2014/main" id="{43BBC1EB-C584-D613-3C8C-B90CC962A801}"/>
                </a:ext>
              </a:extLst>
            </p:cNvPr>
            <p:cNvSpPr/>
            <p:nvPr/>
          </p:nvSpPr>
          <p:spPr>
            <a:xfrm>
              <a:off x="1896191" y="5009555"/>
              <a:ext cx="1337389" cy="518776"/>
            </a:xfrm>
            <a:prstGeom prst="rect">
              <a:avLst/>
            </a:prstGeom>
            <a:solidFill>
              <a:schemeClr val="accent6">
                <a:lumMod val="40000"/>
                <a:lumOff val="60000"/>
                <a:alpha val="3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 name="文本框 3">
            <a:extLst>
              <a:ext uri="{FF2B5EF4-FFF2-40B4-BE49-F238E27FC236}">
                <a16:creationId xmlns:a16="http://schemas.microsoft.com/office/drawing/2014/main" id="{A8622BB7-1C9D-5251-A916-7E6592758037}"/>
              </a:ext>
            </a:extLst>
          </p:cNvPr>
          <p:cNvSpPr txBox="1"/>
          <p:nvPr/>
        </p:nvSpPr>
        <p:spPr>
          <a:xfrm>
            <a:off x="8673356" y="4185269"/>
            <a:ext cx="3450063" cy="1477328"/>
          </a:xfrm>
          <a:prstGeom prst="rect">
            <a:avLst/>
          </a:prstGeom>
          <a:solidFill>
            <a:schemeClr val="bg2"/>
          </a:solidFill>
        </p:spPr>
        <p:txBody>
          <a:bodyPr wrap="square">
            <a:spAutoFit/>
          </a:bodyPr>
          <a:lstStyle/>
          <a:p>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Point2D</a:t>
            </a:r>
          </a:p>
          <a:p>
            <a:r>
              <a:rPr lang="en-US" altLang="zh-CN" b="0" dirty="0">
                <a:solidFill>
                  <a:srgbClr val="000000"/>
                </a:solidFill>
                <a:effectLst/>
                <a:latin typeface="Consolas" panose="020B0609020204030204" pitchFamily="49" charset="0"/>
              </a:rPr>
              <a:t>    x::</a:t>
            </a:r>
            <a:r>
              <a:rPr lang="en-US" altLang="zh-CN" b="0" dirty="0">
                <a:solidFill>
                  <a:srgbClr val="267F99"/>
                </a:solidFill>
                <a:effectLst/>
                <a:latin typeface="Consolas" panose="020B0609020204030204" pitchFamily="49" charset="0"/>
              </a:rPr>
              <a:t>Float64</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y::</a:t>
            </a:r>
            <a:r>
              <a:rPr lang="en-US" altLang="zh-CN" b="0" dirty="0">
                <a:solidFill>
                  <a:srgbClr val="267F99"/>
                </a:solidFill>
                <a:effectLst/>
                <a:latin typeface="Consolas" panose="020B0609020204030204" pitchFamily="49" charset="0"/>
              </a:rPr>
              <a:t>Float64</a:t>
            </a:r>
            <a:endParaRPr lang="en-US" altLang="zh-CN" b="0" dirty="0">
              <a:solidFill>
                <a:srgbClr val="000000"/>
              </a:solidFill>
              <a:effectLst/>
              <a:latin typeface="Consolas" panose="020B0609020204030204" pitchFamily="49" charset="0"/>
            </a:endParaRPr>
          </a:p>
          <a:p>
            <a:br>
              <a:rPr lang="en-US" altLang="zh-CN" b="0" dirty="0">
                <a:solidFill>
                  <a:srgbClr val="000000"/>
                </a:solidFill>
                <a:effectLst/>
                <a:latin typeface="Consolas" panose="020B0609020204030204" pitchFamily="49" charset="0"/>
              </a:rPr>
            </a:br>
            <a:r>
              <a:rPr lang="en-US" altLang="zh-CN" b="0" dirty="0">
                <a:solidFill>
                  <a:srgbClr val="AF00DB"/>
                </a:solidFill>
                <a:effectLst/>
                <a:latin typeface="Consolas" panose="020B0609020204030204" pitchFamily="49" charset="0"/>
              </a:rPr>
              <a:t>end</a:t>
            </a:r>
            <a:endParaRPr lang="en-US" altLang="zh-CN" b="0" dirty="0">
              <a:solidFill>
                <a:srgbClr val="000000"/>
              </a:solidFill>
              <a:effectLst/>
              <a:latin typeface="Consolas" panose="020B0609020204030204" pitchFamily="49" charset="0"/>
            </a:endParaRPr>
          </a:p>
        </p:txBody>
      </p:sp>
      <p:sp>
        <p:nvSpPr>
          <p:cNvPr id="14" name="文本框 13">
            <a:extLst>
              <a:ext uri="{FF2B5EF4-FFF2-40B4-BE49-F238E27FC236}">
                <a16:creationId xmlns:a16="http://schemas.microsoft.com/office/drawing/2014/main" id="{7C2114C5-BA2B-3D5B-D9D2-C1B58967C815}"/>
              </a:ext>
            </a:extLst>
          </p:cNvPr>
          <p:cNvSpPr txBox="1"/>
          <p:nvPr/>
        </p:nvSpPr>
        <p:spPr>
          <a:xfrm>
            <a:off x="8673357" y="5817955"/>
            <a:ext cx="3450063" cy="369332"/>
          </a:xfrm>
          <a:prstGeom prst="rect">
            <a:avLst/>
          </a:prstGeom>
          <a:solidFill>
            <a:schemeClr val="bg2"/>
          </a:solidFill>
        </p:spPr>
        <p:txBody>
          <a:bodyPr wrap="square">
            <a:spAutoFit/>
          </a:bodyPr>
          <a:lstStyle/>
          <a:p>
            <a:r>
              <a:rPr lang="en-US" altLang="zh-CN" b="0" dirty="0">
                <a:solidFill>
                  <a:srgbClr val="000000"/>
                </a:solidFill>
                <a:effectLst/>
                <a:latin typeface="Consolas" panose="020B0609020204030204" pitchFamily="49" charset="0"/>
              </a:rPr>
              <a:t>points = </a:t>
            </a:r>
            <a:r>
              <a:rPr lang="en-US" altLang="zh-CN" b="0" dirty="0" err="1">
                <a:solidFill>
                  <a:srgbClr val="795E26"/>
                </a:solidFill>
                <a:effectLst/>
                <a:latin typeface="Consolas" panose="020B0609020204030204" pitchFamily="49" charset="0"/>
              </a:rPr>
              <a:t>gen_points</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1024</a:t>
            </a:r>
            <a:r>
              <a:rPr lang="en-US" altLang="zh-CN"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3101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3.1 </a:t>
            </a:r>
            <a:r>
              <a:rPr lang="zh-CN" altLang="en-CN" dirty="0">
                <a:latin typeface="微软雅黑" panose="020B0503020204020204" pitchFamily="34" charset="-122"/>
                <a:ea typeface="微软雅黑" panose="020B0503020204020204" pitchFamily="34" charset="-122"/>
              </a:rPr>
              <a:t>数值类型</a:t>
            </a:r>
            <a:r>
              <a:rPr lang="zh-CN" altLang="en-US" dirty="0">
                <a:latin typeface="微软雅黑" panose="020B0503020204020204" pitchFamily="34" charset="-122"/>
                <a:ea typeface="微软雅黑" panose="020B0503020204020204" pitchFamily="34" charset="-122"/>
              </a:rPr>
              <a:t>：具体数值类型</a:t>
            </a:r>
            <a:r>
              <a:rPr lang="en-US" altLang="zh-CN" dirty="0">
                <a:latin typeface="微软雅黑" panose="020B0503020204020204" pitchFamily="34" charset="-122"/>
                <a:ea typeface="微软雅黑" panose="020B0503020204020204" pitchFamily="34" charset="-122"/>
              </a:rPr>
              <a:t> vs </a:t>
            </a:r>
            <a:r>
              <a:rPr lang="zh-CN" altLang="en-US" dirty="0">
                <a:latin typeface="微软雅黑" panose="020B0503020204020204" pitchFamily="34" charset="-122"/>
                <a:ea typeface="微软雅黑" panose="020B0503020204020204" pitchFamily="34" charset="-122"/>
              </a:rPr>
              <a:t>抽象数据类型</a:t>
            </a:r>
          </a:p>
        </p:txBody>
      </p:sp>
      <p:sp>
        <p:nvSpPr>
          <p:cNvPr id="17" name="TextBox 16">
            <a:extLst>
              <a:ext uri="{FF2B5EF4-FFF2-40B4-BE49-F238E27FC236}">
                <a16:creationId xmlns:a16="http://schemas.microsoft.com/office/drawing/2014/main" id="{E6E3C95B-1AE1-3784-083B-8D4FE9F35D70}"/>
              </a:ext>
            </a:extLst>
          </p:cNvPr>
          <p:cNvSpPr txBox="1"/>
          <p:nvPr/>
        </p:nvSpPr>
        <p:spPr>
          <a:xfrm>
            <a:off x="728552" y="737257"/>
            <a:ext cx="10711587" cy="369332"/>
          </a:xfrm>
          <a:prstGeom prst="rect">
            <a:avLst/>
          </a:prstGeom>
          <a:noFill/>
        </p:spPr>
        <p:txBody>
          <a:bodyPr wrap="none" rtlCol="0">
            <a:spAutoFit/>
          </a:bodyPr>
          <a:lstStyle/>
          <a:p>
            <a:r>
              <a:rPr lang="en-CN" dirty="0"/>
              <a:t>参数化结构体可以构造不同元素类型的结构体的同时</a:t>
            </a:r>
            <a:r>
              <a:rPr lang="zh-CN" altLang="en-US" dirty="0"/>
              <a:t>，保证结构体元素类型是具体类型，从而保证性能</a:t>
            </a:r>
            <a:endParaRPr lang="en-CN" dirty="0"/>
          </a:p>
        </p:txBody>
      </p:sp>
      <p:pic>
        <p:nvPicPr>
          <p:cNvPr id="3" name="Picture 2">
            <a:extLst>
              <a:ext uri="{FF2B5EF4-FFF2-40B4-BE49-F238E27FC236}">
                <a16:creationId xmlns:a16="http://schemas.microsoft.com/office/drawing/2014/main" id="{07618DD2-9864-D29E-5B35-E126F82384AA}"/>
              </a:ext>
            </a:extLst>
          </p:cNvPr>
          <p:cNvPicPr>
            <a:picLocks noChangeAspect="1"/>
          </p:cNvPicPr>
          <p:nvPr/>
        </p:nvPicPr>
        <p:blipFill>
          <a:blip r:embed="rId3"/>
          <a:stretch>
            <a:fillRect/>
          </a:stretch>
        </p:blipFill>
        <p:spPr>
          <a:xfrm>
            <a:off x="728552" y="1559260"/>
            <a:ext cx="3013765" cy="2260324"/>
          </a:xfrm>
          <a:prstGeom prst="rect">
            <a:avLst/>
          </a:prstGeom>
        </p:spPr>
      </p:pic>
      <p:pic>
        <p:nvPicPr>
          <p:cNvPr id="6" name="Picture 5">
            <a:extLst>
              <a:ext uri="{FF2B5EF4-FFF2-40B4-BE49-F238E27FC236}">
                <a16:creationId xmlns:a16="http://schemas.microsoft.com/office/drawing/2014/main" id="{F5AED40A-AFB2-89BF-F4BE-F806AA537235}"/>
              </a:ext>
            </a:extLst>
          </p:cNvPr>
          <p:cNvPicPr>
            <a:picLocks noChangeAspect="1"/>
          </p:cNvPicPr>
          <p:nvPr/>
        </p:nvPicPr>
        <p:blipFill>
          <a:blip r:embed="rId4"/>
          <a:stretch>
            <a:fillRect/>
          </a:stretch>
        </p:blipFill>
        <p:spPr>
          <a:xfrm>
            <a:off x="3872207" y="1559260"/>
            <a:ext cx="7772400" cy="1880243"/>
          </a:xfrm>
          <a:prstGeom prst="rect">
            <a:avLst/>
          </a:prstGeom>
        </p:spPr>
      </p:pic>
      <p:sp>
        <p:nvSpPr>
          <p:cNvPr id="13" name="TextBox 12">
            <a:extLst>
              <a:ext uri="{FF2B5EF4-FFF2-40B4-BE49-F238E27FC236}">
                <a16:creationId xmlns:a16="http://schemas.microsoft.com/office/drawing/2014/main" id="{D105B51D-213A-B0E9-EDF2-B1C912F5DFCB}"/>
              </a:ext>
            </a:extLst>
          </p:cNvPr>
          <p:cNvSpPr txBox="1"/>
          <p:nvPr/>
        </p:nvSpPr>
        <p:spPr>
          <a:xfrm>
            <a:off x="1005527" y="1251483"/>
            <a:ext cx="6149440" cy="307777"/>
          </a:xfrm>
          <a:prstGeom prst="rect">
            <a:avLst/>
          </a:prstGeom>
          <a:noFill/>
        </p:spPr>
        <p:txBody>
          <a:bodyPr wrap="none" rtlCol="0">
            <a:spAutoFit/>
          </a:bodyPr>
          <a:lstStyle/>
          <a:p>
            <a:r>
              <a:rPr lang="en-US" sz="1400" dirty="0">
                <a:latin typeface="Aptos Mono" panose="020B0009020202020204" pitchFamily="49" charset="0"/>
              </a:rPr>
              <a:t>Point2D{Float64}</a:t>
            </a:r>
            <a:r>
              <a:rPr lang="zh-CN" altLang="en-US" sz="1400" dirty="0">
                <a:latin typeface="Aptos Mono" panose="020B0009020202020204" pitchFamily="49" charset="0"/>
              </a:rPr>
              <a:t> </a:t>
            </a:r>
            <a:r>
              <a:rPr lang="zh-CN" altLang="en-US" sz="1400" dirty="0"/>
              <a:t>与</a:t>
            </a:r>
            <a:r>
              <a:rPr lang="en-US" altLang="zh-CN" sz="1400" dirty="0"/>
              <a:t> </a:t>
            </a:r>
            <a:r>
              <a:rPr lang="en-US" altLang="zh-CN" sz="1400" dirty="0">
                <a:latin typeface="Aptos Mono" panose="020B0009020202020204" pitchFamily="49" charset="0"/>
              </a:rPr>
              <a:t>Point2D{Int} </a:t>
            </a:r>
            <a:r>
              <a:rPr lang="zh-CN" altLang="en-US" sz="1400" dirty="0"/>
              <a:t>的结构体元素类型都是具体类型</a:t>
            </a:r>
            <a:endParaRPr sz="1400" dirty="0"/>
          </a:p>
        </p:txBody>
      </p:sp>
      <p:sp>
        <p:nvSpPr>
          <p:cNvPr id="15" name="TextBox 14">
            <a:extLst>
              <a:ext uri="{FF2B5EF4-FFF2-40B4-BE49-F238E27FC236}">
                <a16:creationId xmlns:a16="http://schemas.microsoft.com/office/drawing/2014/main" id="{2BC3A17F-8D26-11FD-2FC3-BB04A5680CF8}"/>
              </a:ext>
            </a:extLst>
          </p:cNvPr>
          <p:cNvSpPr txBox="1"/>
          <p:nvPr/>
        </p:nvSpPr>
        <p:spPr>
          <a:xfrm>
            <a:off x="728552" y="1268860"/>
            <a:ext cx="515516" cy="369332"/>
          </a:xfrm>
          <a:prstGeom prst="rect">
            <a:avLst/>
          </a:prstGeom>
          <a:noFill/>
        </p:spPr>
        <p:txBody>
          <a:bodyPr wrap="square">
            <a:spAutoFit/>
          </a:bodyPr>
          <a:lstStyle/>
          <a:p>
            <a:r>
              <a:rPr lang="en-CN" dirty="0"/>
              <a:t>🚀</a:t>
            </a:r>
          </a:p>
        </p:txBody>
      </p:sp>
      <p:grpSp>
        <p:nvGrpSpPr>
          <p:cNvPr id="24" name="Group 23">
            <a:extLst>
              <a:ext uri="{FF2B5EF4-FFF2-40B4-BE49-F238E27FC236}">
                <a16:creationId xmlns:a16="http://schemas.microsoft.com/office/drawing/2014/main" id="{733A5B8D-D02F-08AB-9029-F7E4DBC9A1AE}"/>
              </a:ext>
            </a:extLst>
          </p:cNvPr>
          <p:cNvGrpSpPr/>
          <p:nvPr/>
        </p:nvGrpSpPr>
        <p:grpSpPr>
          <a:xfrm>
            <a:off x="3872207" y="3932151"/>
            <a:ext cx="7772400" cy="2129521"/>
            <a:chOff x="3872207" y="3932151"/>
            <a:chExt cx="7772400" cy="2129521"/>
          </a:xfrm>
        </p:grpSpPr>
        <p:pic>
          <p:nvPicPr>
            <p:cNvPr id="19" name="Picture 18">
              <a:extLst>
                <a:ext uri="{FF2B5EF4-FFF2-40B4-BE49-F238E27FC236}">
                  <a16:creationId xmlns:a16="http://schemas.microsoft.com/office/drawing/2014/main" id="{D701B231-FA81-4345-56F4-EC732BA52248}"/>
                </a:ext>
              </a:extLst>
            </p:cNvPr>
            <p:cNvPicPr>
              <a:picLocks noChangeAspect="1"/>
            </p:cNvPicPr>
            <p:nvPr/>
          </p:nvPicPr>
          <p:blipFill>
            <a:blip r:embed="rId5"/>
            <a:stretch>
              <a:fillRect/>
            </a:stretch>
          </p:blipFill>
          <p:spPr>
            <a:xfrm>
              <a:off x="3872207" y="4301484"/>
              <a:ext cx="7772400" cy="1760188"/>
            </a:xfrm>
            <a:prstGeom prst="rect">
              <a:avLst/>
            </a:prstGeom>
          </p:spPr>
        </p:pic>
        <p:sp>
          <p:nvSpPr>
            <p:cNvPr id="20" name="Rectangle 19">
              <a:extLst>
                <a:ext uri="{FF2B5EF4-FFF2-40B4-BE49-F238E27FC236}">
                  <a16:creationId xmlns:a16="http://schemas.microsoft.com/office/drawing/2014/main" id="{F948A4DF-C7A3-9668-9583-A03B51B913EA}"/>
                </a:ext>
              </a:extLst>
            </p:cNvPr>
            <p:cNvSpPr/>
            <p:nvPr/>
          </p:nvSpPr>
          <p:spPr>
            <a:xfrm>
              <a:off x="6632374" y="4301483"/>
              <a:ext cx="1468017" cy="330151"/>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extBox 20">
              <a:extLst>
                <a:ext uri="{FF2B5EF4-FFF2-40B4-BE49-F238E27FC236}">
                  <a16:creationId xmlns:a16="http://schemas.microsoft.com/office/drawing/2014/main" id="{B4E1C702-F787-E65B-40D1-907D3876A676}"/>
                </a:ext>
              </a:extLst>
            </p:cNvPr>
            <p:cNvSpPr txBox="1"/>
            <p:nvPr/>
          </p:nvSpPr>
          <p:spPr>
            <a:xfrm>
              <a:off x="4231717" y="3932151"/>
              <a:ext cx="4801314" cy="369332"/>
            </a:xfrm>
            <a:prstGeom prst="rect">
              <a:avLst/>
            </a:prstGeom>
            <a:noFill/>
          </p:spPr>
          <p:txBody>
            <a:bodyPr wrap="none" rtlCol="0">
              <a:spAutoFit/>
            </a:bodyPr>
            <a:lstStyle/>
            <a:p>
              <a:r>
                <a:rPr lang="en-US" dirty="0" err="1"/>
                <a:t>参数化结构体是否高效取决于参数化后的类型</a:t>
              </a:r>
              <a:endParaRPr dirty="0"/>
            </a:p>
          </p:txBody>
        </p:sp>
        <p:sp>
          <p:nvSpPr>
            <p:cNvPr id="22" name="TextBox 21">
              <a:extLst>
                <a:ext uri="{FF2B5EF4-FFF2-40B4-BE49-F238E27FC236}">
                  <a16:creationId xmlns:a16="http://schemas.microsoft.com/office/drawing/2014/main" id="{D8226EFF-0F86-0D7C-2844-8BD8266CE8C5}"/>
                </a:ext>
              </a:extLst>
            </p:cNvPr>
            <p:cNvSpPr txBox="1"/>
            <p:nvPr/>
          </p:nvSpPr>
          <p:spPr>
            <a:xfrm>
              <a:off x="3872207" y="3932151"/>
              <a:ext cx="571500" cy="369332"/>
            </a:xfrm>
            <a:prstGeom prst="rect">
              <a:avLst/>
            </a:prstGeom>
            <a:noFill/>
          </p:spPr>
          <p:txBody>
            <a:bodyPr wrap="square">
              <a:spAutoFit/>
            </a:bodyPr>
            <a:lstStyle/>
            <a:p>
              <a:r>
                <a:rPr lang="en-CN" dirty="0"/>
                <a:t>🐢</a:t>
              </a:r>
            </a:p>
          </p:txBody>
        </p:sp>
      </p:grpSp>
      <p:sp>
        <p:nvSpPr>
          <p:cNvPr id="4" name="文本框 3">
            <a:extLst>
              <a:ext uri="{FF2B5EF4-FFF2-40B4-BE49-F238E27FC236}">
                <a16:creationId xmlns:a16="http://schemas.microsoft.com/office/drawing/2014/main" id="{76ABDC3A-B76C-27AC-560D-F03E677ECB82}"/>
              </a:ext>
            </a:extLst>
          </p:cNvPr>
          <p:cNvSpPr txBox="1"/>
          <p:nvPr/>
        </p:nvSpPr>
        <p:spPr>
          <a:xfrm>
            <a:off x="547393" y="3942901"/>
            <a:ext cx="3194924" cy="2031325"/>
          </a:xfrm>
          <a:prstGeom prst="rect">
            <a:avLst/>
          </a:prstGeom>
          <a:solidFill>
            <a:schemeClr val="bg2"/>
          </a:solidFill>
        </p:spPr>
        <p:txBody>
          <a:bodyPr wrap="square">
            <a:spAutoFit/>
          </a:bodyPr>
          <a:lstStyle/>
          <a:p>
            <a:r>
              <a:rPr lang="fr-FR" altLang="zh-CN" b="0" dirty="0">
                <a:solidFill>
                  <a:srgbClr val="0000FF"/>
                </a:solidFill>
                <a:effectLst/>
                <a:latin typeface="Consolas" panose="020B0609020204030204" pitchFamily="49" charset="0"/>
              </a:rPr>
              <a:t>struct</a:t>
            </a:r>
            <a:r>
              <a:rPr lang="fr-FR" altLang="zh-CN" b="0" dirty="0">
                <a:solidFill>
                  <a:srgbClr val="000000"/>
                </a:solidFill>
                <a:effectLst/>
                <a:latin typeface="Consolas" panose="020B0609020204030204" pitchFamily="49" charset="0"/>
              </a:rPr>
              <a:t> Point2D{T}</a:t>
            </a:r>
          </a:p>
          <a:p>
            <a:r>
              <a:rPr lang="fr-FR" altLang="zh-CN" b="0" dirty="0">
                <a:solidFill>
                  <a:srgbClr val="000000"/>
                </a:solidFill>
                <a:effectLst/>
                <a:latin typeface="Consolas" panose="020B0609020204030204" pitchFamily="49" charset="0"/>
              </a:rPr>
              <a:t>    x::</a:t>
            </a:r>
            <a:r>
              <a:rPr lang="fr-FR" altLang="zh-CN" b="0" dirty="0">
                <a:solidFill>
                  <a:srgbClr val="267F99"/>
                </a:solidFill>
                <a:effectLst/>
                <a:latin typeface="Consolas" panose="020B0609020204030204" pitchFamily="49" charset="0"/>
              </a:rPr>
              <a:t>T</a:t>
            </a:r>
            <a:endParaRPr lang="fr-FR" altLang="zh-CN" b="0" dirty="0">
              <a:solidFill>
                <a:srgbClr val="000000"/>
              </a:solidFill>
              <a:effectLst/>
              <a:latin typeface="Consolas" panose="020B0609020204030204" pitchFamily="49" charset="0"/>
            </a:endParaRPr>
          </a:p>
          <a:p>
            <a:r>
              <a:rPr lang="fr-FR" altLang="zh-CN" b="0" dirty="0">
                <a:solidFill>
                  <a:srgbClr val="000000"/>
                </a:solidFill>
                <a:effectLst/>
                <a:latin typeface="Consolas" panose="020B0609020204030204" pitchFamily="49" charset="0"/>
              </a:rPr>
              <a:t>    y::</a:t>
            </a:r>
            <a:r>
              <a:rPr lang="fr-FR" altLang="zh-CN" b="0" dirty="0">
                <a:solidFill>
                  <a:srgbClr val="267F99"/>
                </a:solidFill>
                <a:effectLst/>
                <a:latin typeface="Consolas" panose="020B0609020204030204" pitchFamily="49" charset="0"/>
              </a:rPr>
              <a:t>T</a:t>
            </a:r>
            <a:endParaRPr lang="fr-FR" altLang="zh-CN" b="0" dirty="0">
              <a:solidFill>
                <a:srgbClr val="000000"/>
              </a:solidFill>
              <a:effectLst/>
              <a:latin typeface="Consolas" panose="020B0609020204030204" pitchFamily="49" charset="0"/>
            </a:endParaRPr>
          </a:p>
          <a:p>
            <a:br>
              <a:rPr lang="fr-FR" altLang="zh-CN" b="0" dirty="0">
                <a:solidFill>
                  <a:srgbClr val="000000"/>
                </a:solidFill>
                <a:effectLst/>
                <a:latin typeface="Consolas" panose="020B0609020204030204" pitchFamily="49" charset="0"/>
              </a:rPr>
            </a:br>
            <a:r>
              <a:rPr lang="fr-FR" altLang="zh-CN" b="0" dirty="0">
                <a:solidFill>
                  <a:srgbClr val="AF00DB"/>
                </a:solidFill>
                <a:effectLst/>
                <a:latin typeface="Consolas" panose="020B0609020204030204" pitchFamily="49" charset="0"/>
              </a:rPr>
              <a:t>end</a:t>
            </a:r>
          </a:p>
          <a:p>
            <a:r>
              <a:rPr lang="fr-FR" altLang="zh-CN" b="0" dirty="0">
                <a:solidFill>
                  <a:srgbClr val="795E26"/>
                </a:solidFill>
                <a:effectLst/>
                <a:latin typeface="Consolas" panose="020B0609020204030204" pitchFamily="49" charset="0"/>
              </a:rPr>
              <a:t>Point2D</a:t>
            </a:r>
            <a:r>
              <a:rPr lang="fr-FR" altLang="zh-CN" b="0" dirty="0">
                <a:solidFill>
                  <a:srgbClr val="000000"/>
                </a:solidFill>
                <a:effectLst/>
                <a:latin typeface="Consolas" panose="020B0609020204030204" pitchFamily="49" charset="0"/>
              </a:rPr>
              <a:t>(</a:t>
            </a:r>
            <a:r>
              <a:rPr lang="fr-FR" altLang="zh-CN" b="0" dirty="0">
                <a:solidFill>
                  <a:srgbClr val="098658"/>
                </a:solidFill>
                <a:effectLst/>
                <a:latin typeface="Consolas" panose="020B0609020204030204" pitchFamily="49" charset="0"/>
              </a:rPr>
              <a:t>3</a:t>
            </a:r>
            <a:r>
              <a:rPr lang="fr-FR" altLang="zh-CN" b="0" dirty="0">
                <a:solidFill>
                  <a:srgbClr val="000000"/>
                </a:solidFill>
                <a:effectLst/>
                <a:latin typeface="Consolas" panose="020B0609020204030204" pitchFamily="49" charset="0"/>
              </a:rPr>
              <a:t>,</a:t>
            </a:r>
            <a:r>
              <a:rPr lang="fr-FR" altLang="zh-CN" b="0" dirty="0">
                <a:solidFill>
                  <a:srgbClr val="098658"/>
                </a:solidFill>
                <a:effectLst/>
                <a:latin typeface="Consolas" panose="020B0609020204030204" pitchFamily="49" charset="0"/>
              </a:rPr>
              <a:t>4</a:t>
            </a:r>
            <a:r>
              <a:rPr lang="fr-FR" altLang="zh-CN" b="0" dirty="0">
                <a:solidFill>
                  <a:srgbClr val="000000"/>
                </a:solidFill>
                <a:effectLst/>
                <a:latin typeface="Consolas" panose="020B0609020204030204" pitchFamily="49" charset="0"/>
              </a:rPr>
              <a:t>)</a:t>
            </a:r>
          </a:p>
          <a:p>
            <a:r>
              <a:rPr lang="fr-FR" altLang="zh-CN" b="0" dirty="0">
                <a:solidFill>
                  <a:srgbClr val="795E26"/>
                </a:solidFill>
                <a:effectLst/>
                <a:latin typeface="Consolas" panose="020B0609020204030204" pitchFamily="49" charset="0"/>
              </a:rPr>
              <a:t>Point2D</a:t>
            </a:r>
            <a:r>
              <a:rPr lang="fr-FR" altLang="zh-CN" b="0" dirty="0">
                <a:solidFill>
                  <a:srgbClr val="000000"/>
                </a:solidFill>
                <a:effectLst/>
                <a:latin typeface="Consolas" panose="020B0609020204030204" pitchFamily="49" charset="0"/>
              </a:rPr>
              <a:t>(</a:t>
            </a:r>
            <a:r>
              <a:rPr lang="fr-FR" altLang="zh-CN" b="0" dirty="0">
                <a:solidFill>
                  <a:srgbClr val="098658"/>
                </a:solidFill>
                <a:effectLst/>
                <a:latin typeface="Consolas" panose="020B0609020204030204" pitchFamily="49" charset="0"/>
              </a:rPr>
              <a:t>3.5</a:t>
            </a:r>
            <a:r>
              <a:rPr lang="fr-FR" altLang="zh-CN" b="0" dirty="0">
                <a:solidFill>
                  <a:srgbClr val="000000"/>
                </a:solidFill>
                <a:effectLst/>
                <a:latin typeface="Consolas" panose="020B0609020204030204" pitchFamily="49" charset="0"/>
              </a:rPr>
              <a:t>, </a:t>
            </a:r>
            <a:r>
              <a:rPr lang="fr-FR" altLang="zh-CN" b="0" dirty="0">
                <a:solidFill>
                  <a:srgbClr val="098658"/>
                </a:solidFill>
                <a:effectLst/>
                <a:latin typeface="Consolas" panose="020B0609020204030204" pitchFamily="49" charset="0"/>
              </a:rPr>
              <a:t>4.5</a:t>
            </a:r>
            <a:r>
              <a:rPr lang="fr-FR" altLang="zh-CN" b="0" dirty="0">
                <a:solidFill>
                  <a:srgbClr val="000000"/>
                </a:solidFill>
                <a:effectLst/>
                <a:latin typeface="Consolas" panose="020B0609020204030204" pitchFamily="49" charset="0"/>
              </a:rPr>
              <a:t>)</a:t>
            </a:r>
          </a:p>
        </p:txBody>
      </p:sp>
      <p:sp>
        <p:nvSpPr>
          <p:cNvPr id="2" name="文本框 1">
            <a:extLst>
              <a:ext uri="{FF2B5EF4-FFF2-40B4-BE49-F238E27FC236}">
                <a16:creationId xmlns:a16="http://schemas.microsoft.com/office/drawing/2014/main" id="{4D23F935-2A28-25EF-54C0-0786A414EDA3}"/>
              </a:ext>
            </a:extLst>
          </p:cNvPr>
          <p:cNvSpPr txBox="1"/>
          <p:nvPr/>
        </p:nvSpPr>
        <p:spPr>
          <a:xfrm>
            <a:off x="311427" y="6061672"/>
            <a:ext cx="5649303" cy="307777"/>
          </a:xfrm>
          <a:prstGeom prst="rect">
            <a:avLst/>
          </a:prstGeom>
          <a:noFill/>
        </p:spPr>
        <p:txBody>
          <a:bodyPr wrap="none" rtlCol="0">
            <a:spAutoFit/>
          </a:bodyPr>
          <a:lstStyle/>
          <a:p>
            <a:r>
              <a:rPr lang="zh-CN" altLang="en-US" sz="1400" i="1" dirty="0"/>
              <a:t>注：用户自行比较时，</a:t>
            </a:r>
            <a:r>
              <a:rPr lang="en-US" altLang="zh-CN" sz="1400" i="1" dirty="0"/>
              <a:t>Point2D</a:t>
            </a:r>
            <a:r>
              <a:rPr lang="zh-CN" altLang="en-US" sz="1400" i="1" dirty="0"/>
              <a:t>需要区分名称，否则易出现重定义报错</a:t>
            </a:r>
          </a:p>
        </p:txBody>
      </p:sp>
    </p:spTree>
    <p:extLst>
      <p:ext uri="{BB962C8B-B14F-4D97-AF65-F5344CB8AC3E}">
        <p14:creationId xmlns:p14="http://schemas.microsoft.com/office/powerpoint/2010/main" val="39731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3.1 </a:t>
            </a:r>
            <a:r>
              <a:rPr lang="zh-CN" altLang="en-CN" dirty="0">
                <a:latin typeface="微软雅黑" panose="020B0503020204020204" pitchFamily="34" charset="-122"/>
                <a:ea typeface="微软雅黑" panose="020B0503020204020204" pitchFamily="34" charset="-122"/>
              </a:rPr>
              <a:t>数值类型</a:t>
            </a:r>
            <a:r>
              <a:rPr lang="zh-CN" altLang="en-US" dirty="0">
                <a:latin typeface="微软雅黑" panose="020B0503020204020204" pitchFamily="34" charset="-122"/>
                <a:ea typeface="微软雅黑" panose="020B0503020204020204" pitchFamily="34" charset="-122"/>
              </a:rPr>
              <a:t>：具体数值类型</a:t>
            </a:r>
            <a:r>
              <a:rPr lang="en-US" altLang="zh-CN" dirty="0">
                <a:latin typeface="微软雅黑" panose="020B0503020204020204" pitchFamily="34" charset="-122"/>
                <a:ea typeface="微软雅黑" panose="020B0503020204020204" pitchFamily="34" charset="-122"/>
              </a:rPr>
              <a:t> vs </a:t>
            </a:r>
            <a:r>
              <a:rPr lang="zh-CN" altLang="en-US" dirty="0">
                <a:latin typeface="微软雅黑" panose="020B0503020204020204" pitchFamily="34" charset="-122"/>
                <a:ea typeface="微软雅黑" panose="020B0503020204020204" pitchFamily="34" charset="-122"/>
              </a:rPr>
              <a:t>抽象数据类型</a:t>
            </a:r>
          </a:p>
        </p:txBody>
      </p:sp>
      <p:sp>
        <p:nvSpPr>
          <p:cNvPr id="17" name="TextBox 16">
            <a:extLst>
              <a:ext uri="{FF2B5EF4-FFF2-40B4-BE49-F238E27FC236}">
                <a16:creationId xmlns:a16="http://schemas.microsoft.com/office/drawing/2014/main" id="{E6E3C95B-1AE1-3784-083B-8D4FE9F35D70}"/>
              </a:ext>
            </a:extLst>
          </p:cNvPr>
          <p:cNvSpPr txBox="1"/>
          <p:nvPr/>
        </p:nvSpPr>
        <p:spPr>
          <a:xfrm>
            <a:off x="728552" y="737257"/>
            <a:ext cx="8557151" cy="369332"/>
          </a:xfrm>
          <a:prstGeom prst="rect">
            <a:avLst/>
          </a:prstGeom>
          <a:noFill/>
        </p:spPr>
        <p:txBody>
          <a:bodyPr wrap="none" rtlCol="0">
            <a:spAutoFit/>
          </a:bodyPr>
          <a:lstStyle/>
          <a:p>
            <a:r>
              <a:rPr lang="en-CN" dirty="0"/>
              <a:t>函数定义上的类型标记不影响代码的编译和性能</a:t>
            </a:r>
            <a:r>
              <a:rPr lang="zh-CN" altLang="en-US" dirty="0"/>
              <a:t>，而仅仅只影响多重派发的行为</a:t>
            </a:r>
            <a:endParaRPr lang="en-CN" dirty="0"/>
          </a:p>
        </p:txBody>
      </p:sp>
      <p:pic>
        <p:nvPicPr>
          <p:cNvPr id="2" name="Picture 1">
            <a:extLst>
              <a:ext uri="{FF2B5EF4-FFF2-40B4-BE49-F238E27FC236}">
                <a16:creationId xmlns:a16="http://schemas.microsoft.com/office/drawing/2014/main" id="{2C63C3D7-CBAB-D465-9FEB-F40302EDAC23}"/>
              </a:ext>
            </a:extLst>
          </p:cNvPr>
          <p:cNvPicPr>
            <a:picLocks noChangeAspect="1"/>
          </p:cNvPicPr>
          <p:nvPr/>
        </p:nvPicPr>
        <p:blipFill>
          <a:blip r:embed="rId3"/>
          <a:stretch>
            <a:fillRect/>
          </a:stretch>
        </p:blipFill>
        <p:spPr>
          <a:xfrm>
            <a:off x="431800" y="1724504"/>
            <a:ext cx="4350182" cy="1911739"/>
          </a:xfrm>
          <a:prstGeom prst="rect">
            <a:avLst/>
          </a:prstGeom>
        </p:spPr>
      </p:pic>
      <p:pic>
        <p:nvPicPr>
          <p:cNvPr id="14" name="Picture 13">
            <a:extLst>
              <a:ext uri="{FF2B5EF4-FFF2-40B4-BE49-F238E27FC236}">
                <a16:creationId xmlns:a16="http://schemas.microsoft.com/office/drawing/2014/main" id="{D35147B1-45E7-10C5-C462-FDACA3F29DC5}"/>
              </a:ext>
            </a:extLst>
          </p:cNvPr>
          <p:cNvPicPr>
            <a:picLocks noChangeAspect="1"/>
          </p:cNvPicPr>
          <p:nvPr/>
        </p:nvPicPr>
        <p:blipFill>
          <a:blip r:embed="rId4"/>
          <a:stretch>
            <a:fillRect/>
          </a:stretch>
        </p:blipFill>
        <p:spPr>
          <a:xfrm>
            <a:off x="6403197" y="2340432"/>
            <a:ext cx="4611935" cy="1911739"/>
          </a:xfrm>
          <a:prstGeom prst="rect">
            <a:avLst/>
          </a:prstGeom>
        </p:spPr>
      </p:pic>
      <p:pic>
        <p:nvPicPr>
          <p:cNvPr id="16" name="Picture 15">
            <a:extLst>
              <a:ext uri="{FF2B5EF4-FFF2-40B4-BE49-F238E27FC236}">
                <a16:creationId xmlns:a16="http://schemas.microsoft.com/office/drawing/2014/main" id="{2166E5EC-43D8-080A-2FF2-61E8F4A38F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1800" y="4072342"/>
            <a:ext cx="4746690" cy="1838313"/>
          </a:xfrm>
          <a:prstGeom prst="rect">
            <a:avLst/>
          </a:prstGeom>
        </p:spPr>
      </p:pic>
    </p:spTree>
    <p:extLst>
      <p:ext uri="{BB962C8B-B14F-4D97-AF65-F5344CB8AC3E}">
        <p14:creationId xmlns:p14="http://schemas.microsoft.com/office/powerpoint/2010/main" val="76613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3.1 </a:t>
            </a:r>
            <a:r>
              <a:rPr lang="zh-CN" altLang="en-CN" dirty="0">
                <a:latin typeface="微软雅黑" panose="020B0503020204020204" pitchFamily="34" charset="-122"/>
                <a:ea typeface="微软雅黑" panose="020B0503020204020204" pitchFamily="34" charset="-122"/>
              </a:rPr>
              <a:t>数值类型</a:t>
            </a:r>
            <a:r>
              <a:rPr lang="zh-CN" altLang="en-US" dirty="0">
                <a:latin typeface="微软雅黑" panose="020B0503020204020204" pitchFamily="34" charset="-122"/>
                <a:ea typeface="微软雅黑" panose="020B0503020204020204" pitchFamily="34" charset="-122"/>
              </a:rPr>
              <a:t>：具体数值类型</a:t>
            </a:r>
            <a:r>
              <a:rPr lang="en-US" altLang="zh-CN" dirty="0">
                <a:latin typeface="微软雅黑" panose="020B0503020204020204" pitchFamily="34" charset="-122"/>
                <a:ea typeface="微软雅黑" panose="020B0503020204020204" pitchFamily="34" charset="-122"/>
              </a:rPr>
              <a:t> vs </a:t>
            </a:r>
            <a:r>
              <a:rPr lang="zh-CN" altLang="en-US" dirty="0">
                <a:latin typeface="微软雅黑" panose="020B0503020204020204" pitchFamily="34" charset="-122"/>
                <a:ea typeface="微软雅黑" panose="020B0503020204020204" pitchFamily="34" charset="-122"/>
              </a:rPr>
              <a:t>抽象数据类型</a:t>
            </a:r>
          </a:p>
        </p:txBody>
      </p:sp>
      <p:pic>
        <p:nvPicPr>
          <p:cNvPr id="3" name="Picture 2">
            <a:extLst>
              <a:ext uri="{FF2B5EF4-FFF2-40B4-BE49-F238E27FC236}">
                <a16:creationId xmlns:a16="http://schemas.microsoft.com/office/drawing/2014/main" id="{A0C7F0B6-00A7-5947-03EF-441EF0647573}"/>
              </a:ext>
            </a:extLst>
          </p:cNvPr>
          <p:cNvPicPr>
            <a:picLocks noChangeAspect="1"/>
          </p:cNvPicPr>
          <p:nvPr/>
        </p:nvPicPr>
        <p:blipFill>
          <a:blip r:embed="rId3"/>
          <a:stretch>
            <a:fillRect/>
          </a:stretch>
        </p:blipFill>
        <p:spPr>
          <a:xfrm>
            <a:off x="482901" y="1826481"/>
            <a:ext cx="4153645" cy="1405849"/>
          </a:xfrm>
          <a:prstGeom prst="rect">
            <a:avLst/>
          </a:prstGeom>
        </p:spPr>
      </p:pic>
      <p:pic>
        <p:nvPicPr>
          <p:cNvPr id="5" name="Picture 4">
            <a:extLst>
              <a:ext uri="{FF2B5EF4-FFF2-40B4-BE49-F238E27FC236}">
                <a16:creationId xmlns:a16="http://schemas.microsoft.com/office/drawing/2014/main" id="{503A4AC2-D862-8DA7-5CCB-7F5CA80768AC}"/>
              </a:ext>
            </a:extLst>
          </p:cNvPr>
          <p:cNvPicPr>
            <a:picLocks noChangeAspect="1"/>
          </p:cNvPicPr>
          <p:nvPr/>
        </p:nvPicPr>
        <p:blipFill>
          <a:blip r:embed="rId4"/>
          <a:stretch>
            <a:fillRect/>
          </a:stretch>
        </p:blipFill>
        <p:spPr>
          <a:xfrm>
            <a:off x="5829147" y="1752258"/>
            <a:ext cx="6105862" cy="3823873"/>
          </a:xfrm>
          <a:prstGeom prst="rect">
            <a:avLst/>
          </a:prstGeom>
        </p:spPr>
      </p:pic>
      <p:pic>
        <p:nvPicPr>
          <p:cNvPr id="6" name="Picture 5">
            <a:extLst>
              <a:ext uri="{FF2B5EF4-FFF2-40B4-BE49-F238E27FC236}">
                <a16:creationId xmlns:a16="http://schemas.microsoft.com/office/drawing/2014/main" id="{A729A53D-820A-8FE9-496D-2CFC454809B7}"/>
              </a:ext>
            </a:extLst>
          </p:cNvPr>
          <p:cNvPicPr>
            <a:picLocks noChangeAspect="1"/>
          </p:cNvPicPr>
          <p:nvPr/>
        </p:nvPicPr>
        <p:blipFill rotWithShape="1">
          <a:blip r:embed="rId5"/>
          <a:srcRect r="11393"/>
          <a:stretch/>
        </p:blipFill>
        <p:spPr>
          <a:xfrm>
            <a:off x="482901" y="3952223"/>
            <a:ext cx="5103903" cy="1614456"/>
          </a:xfrm>
          <a:prstGeom prst="rect">
            <a:avLst/>
          </a:prstGeom>
        </p:spPr>
      </p:pic>
      <p:sp>
        <p:nvSpPr>
          <p:cNvPr id="7" name="TextBox 6">
            <a:extLst>
              <a:ext uri="{FF2B5EF4-FFF2-40B4-BE49-F238E27FC236}">
                <a16:creationId xmlns:a16="http://schemas.microsoft.com/office/drawing/2014/main" id="{B97A891C-2981-33A6-9F60-B3856561DC08}"/>
              </a:ext>
            </a:extLst>
          </p:cNvPr>
          <p:cNvSpPr txBox="1"/>
          <p:nvPr/>
        </p:nvSpPr>
        <p:spPr>
          <a:xfrm>
            <a:off x="482901" y="1477367"/>
            <a:ext cx="2723823" cy="369332"/>
          </a:xfrm>
          <a:prstGeom prst="rect">
            <a:avLst/>
          </a:prstGeom>
          <a:noFill/>
        </p:spPr>
        <p:txBody>
          <a:bodyPr wrap="none" rtlCol="0">
            <a:spAutoFit/>
          </a:bodyPr>
          <a:lstStyle/>
          <a:p>
            <a:r>
              <a:rPr lang="en-US" dirty="0" err="1"/>
              <a:t>函数定义的类型标记不同</a:t>
            </a:r>
            <a:endParaRPr dirty="0"/>
          </a:p>
        </p:txBody>
      </p:sp>
      <p:sp>
        <p:nvSpPr>
          <p:cNvPr id="8" name="TextBox 7">
            <a:extLst>
              <a:ext uri="{FF2B5EF4-FFF2-40B4-BE49-F238E27FC236}">
                <a16:creationId xmlns:a16="http://schemas.microsoft.com/office/drawing/2014/main" id="{68BDB376-7FCF-5D92-A83A-33E7BF6BC4C6}"/>
              </a:ext>
            </a:extLst>
          </p:cNvPr>
          <p:cNvSpPr txBox="1"/>
          <p:nvPr/>
        </p:nvSpPr>
        <p:spPr>
          <a:xfrm>
            <a:off x="427722" y="3571777"/>
            <a:ext cx="3647152" cy="369332"/>
          </a:xfrm>
          <a:prstGeom prst="rect">
            <a:avLst/>
          </a:prstGeom>
          <a:noFill/>
        </p:spPr>
        <p:txBody>
          <a:bodyPr wrap="none" rtlCol="0">
            <a:spAutoFit/>
          </a:bodyPr>
          <a:lstStyle/>
          <a:p>
            <a:r>
              <a:rPr lang="en-US" dirty="0" err="1"/>
              <a:t>在多重派发的支持行为上发生差异</a:t>
            </a:r>
            <a:endParaRPr dirty="0"/>
          </a:p>
        </p:txBody>
      </p:sp>
      <p:sp>
        <p:nvSpPr>
          <p:cNvPr id="10" name="TextBox 9">
            <a:extLst>
              <a:ext uri="{FF2B5EF4-FFF2-40B4-BE49-F238E27FC236}">
                <a16:creationId xmlns:a16="http://schemas.microsoft.com/office/drawing/2014/main" id="{6EDCD31C-01B0-F178-67CC-A65D42E4423A}"/>
              </a:ext>
            </a:extLst>
          </p:cNvPr>
          <p:cNvSpPr txBox="1"/>
          <p:nvPr/>
        </p:nvSpPr>
        <p:spPr>
          <a:xfrm>
            <a:off x="5829147" y="1338365"/>
            <a:ext cx="4801314" cy="369332"/>
          </a:xfrm>
          <a:prstGeom prst="rect">
            <a:avLst/>
          </a:prstGeom>
          <a:noFill/>
        </p:spPr>
        <p:txBody>
          <a:bodyPr wrap="none" rtlCol="0">
            <a:spAutoFit/>
          </a:bodyPr>
          <a:lstStyle/>
          <a:p>
            <a:r>
              <a:rPr lang="en-US" dirty="0" err="1"/>
              <a:t>生成的底层代码是完全相等的</a:t>
            </a:r>
            <a:r>
              <a:rPr lang="zh-CN" altLang="en-US" dirty="0"/>
              <a:t>（性能也相同）</a:t>
            </a:r>
            <a:endParaRPr dirty="0"/>
          </a:p>
        </p:txBody>
      </p:sp>
      <p:sp>
        <p:nvSpPr>
          <p:cNvPr id="11" name="TextBox 10">
            <a:extLst>
              <a:ext uri="{FF2B5EF4-FFF2-40B4-BE49-F238E27FC236}">
                <a16:creationId xmlns:a16="http://schemas.microsoft.com/office/drawing/2014/main" id="{7FAB4310-5C70-A8E6-98C0-B933BAC78F66}"/>
              </a:ext>
            </a:extLst>
          </p:cNvPr>
          <p:cNvSpPr txBox="1"/>
          <p:nvPr/>
        </p:nvSpPr>
        <p:spPr>
          <a:xfrm>
            <a:off x="728552" y="737257"/>
            <a:ext cx="8557151" cy="369332"/>
          </a:xfrm>
          <a:prstGeom prst="rect">
            <a:avLst/>
          </a:prstGeom>
          <a:noFill/>
        </p:spPr>
        <p:txBody>
          <a:bodyPr wrap="none" rtlCol="0">
            <a:spAutoFit/>
          </a:bodyPr>
          <a:lstStyle/>
          <a:p>
            <a:r>
              <a:rPr lang="en-CN" dirty="0"/>
              <a:t>函数定义上的类型标记不影响代码的编译和性能</a:t>
            </a:r>
            <a:r>
              <a:rPr lang="zh-CN" altLang="en-US" dirty="0"/>
              <a:t>，而仅仅只影响多重派发的行为</a:t>
            </a:r>
            <a:endParaRPr lang="en-CN" dirty="0"/>
          </a:p>
        </p:txBody>
      </p:sp>
    </p:spTree>
    <p:extLst>
      <p:ext uri="{BB962C8B-B14F-4D97-AF65-F5344CB8AC3E}">
        <p14:creationId xmlns:p14="http://schemas.microsoft.com/office/powerpoint/2010/main" val="310533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25802B-3B84-452F-D7CE-442E0F3DE01C}"/>
              </a:ext>
            </a:extLst>
          </p:cNvPr>
          <p:cNvSpPr/>
          <p:nvPr/>
        </p:nvSpPr>
        <p:spPr>
          <a:xfrm>
            <a:off x="-1" y="2059450"/>
            <a:ext cx="12192001" cy="273910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a:solidFill>
                <a:prstClr val="white"/>
              </a:solidFill>
              <a:latin typeface="等线" panose="02010600030101010101" pitchFamily="2" charset="-122"/>
              <a:ea typeface="等线"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FABDE7D0-6E6A-556C-5A47-A3EE013200BF}"/>
              </a:ext>
            </a:extLst>
          </p:cNvPr>
          <p:cNvPicPr>
            <a:picLocks noChangeAspect="1"/>
          </p:cNvPicPr>
          <p:nvPr/>
        </p:nvPicPr>
        <p:blipFill>
          <a:blip r:embed="rId2"/>
          <a:stretch>
            <a:fillRect/>
          </a:stretch>
        </p:blipFill>
        <p:spPr>
          <a:xfrm>
            <a:off x="0" y="0"/>
            <a:ext cx="1941181" cy="733979"/>
          </a:xfrm>
          <a:prstGeom prst="rect">
            <a:avLst/>
          </a:prstGeom>
        </p:spPr>
      </p:pic>
      <p:sp>
        <p:nvSpPr>
          <p:cNvPr id="4" name="文本框 3">
            <a:extLst>
              <a:ext uri="{FF2B5EF4-FFF2-40B4-BE49-F238E27FC236}">
                <a16:creationId xmlns:a16="http://schemas.microsoft.com/office/drawing/2014/main" id="{5D7CB9B5-A7F9-C12C-10F3-FA1E12A77C18}"/>
              </a:ext>
            </a:extLst>
          </p:cNvPr>
          <p:cNvSpPr txBox="1"/>
          <p:nvPr/>
        </p:nvSpPr>
        <p:spPr>
          <a:xfrm>
            <a:off x="892681" y="2829559"/>
            <a:ext cx="1666240" cy="1198880"/>
          </a:xfrm>
          <a:prstGeom prst="rect">
            <a:avLst/>
          </a:prstGeom>
          <a:noFill/>
        </p:spPr>
        <p:txBody>
          <a:bodyPr wrap="square" rtlCol="0">
            <a:spAutoFit/>
          </a:bodyPr>
          <a:lstStyle/>
          <a:p>
            <a:r>
              <a:rPr lang="en-US" altLang="zh-CN" sz="7200" b="1" noProof="1">
                <a:solidFill>
                  <a:schemeClr val="bg1">
                    <a:alpha val="40000"/>
                  </a:schemeClr>
                </a:solidFill>
                <a:latin typeface="Arial Bold" panose="020B0604020202020204" charset="0"/>
                <a:ea typeface="黑体" pitchFamily="2" charset="-122"/>
                <a:cs typeface="Arial Bold" panose="020B0604020202020204" charset="0"/>
              </a:rPr>
              <a:t>01</a:t>
            </a:r>
            <a:endParaRPr lang="en-US" altLang="zh-CN" sz="7200" b="1" noProof="1">
              <a:solidFill>
                <a:schemeClr val="bg1">
                  <a:alpha val="40000"/>
                </a:schemeClr>
              </a:solidFill>
              <a:latin typeface="Arial Bold" panose="020B0604020202020204" charset="0"/>
              <a:cs typeface="Arial Bold" panose="020B0604020202020204" charset="0"/>
            </a:endParaRPr>
          </a:p>
        </p:txBody>
      </p:sp>
      <p:sp>
        <p:nvSpPr>
          <p:cNvPr id="5" name="文本框 1">
            <a:extLst>
              <a:ext uri="{FF2B5EF4-FFF2-40B4-BE49-F238E27FC236}">
                <a16:creationId xmlns:a16="http://schemas.microsoft.com/office/drawing/2014/main" id="{FB1195B0-02EB-FC0F-D6D2-94E6E110FE4E}"/>
              </a:ext>
            </a:extLst>
          </p:cNvPr>
          <p:cNvSpPr txBox="1"/>
          <p:nvPr/>
        </p:nvSpPr>
        <p:spPr>
          <a:xfrm>
            <a:off x="2244723" y="3198811"/>
            <a:ext cx="4378325" cy="460375"/>
          </a:xfrm>
          <a:prstGeom prst="rect">
            <a:avLst/>
          </a:prstGeom>
          <a:noFill/>
          <a:ln w="9525">
            <a:noFill/>
          </a:ln>
        </p:spPr>
        <p:txBody>
          <a:bodyPr wrap="square" anchor="t" anchorCtr="0">
            <a:spAutoFit/>
          </a:bodyPr>
          <a:lstStyle/>
          <a:p>
            <a:pPr indent="0"/>
            <a:r>
              <a:rPr lang="en-US"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Julia</a:t>
            </a:r>
            <a:r>
              <a:rPr lang="zh-CN" altLang="en-US"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性能优化：导引</a:t>
            </a:r>
            <a:endParaRPr lang="zh-CN" altLang="en-US" sz="2400" b="1" dirty="0">
              <a:solidFill>
                <a:schemeClr val="bg1"/>
              </a:solidFill>
              <a:latin typeface="Arial Bold" panose="020B0604020202020204" charset="0"/>
              <a:ea typeface="黑体" pitchFamily="2" charset="-122"/>
            </a:endParaRPr>
          </a:p>
        </p:txBody>
      </p:sp>
    </p:spTree>
    <p:extLst>
      <p:ext uri="{BB962C8B-B14F-4D97-AF65-F5344CB8AC3E}">
        <p14:creationId xmlns:p14="http://schemas.microsoft.com/office/powerpoint/2010/main" val="2104141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3.2 </a:t>
            </a:r>
            <a:r>
              <a:rPr lang="zh-CN" altLang="en-CN" dirty="0">
                <a:latin typeface="微软雅黑" panose="020B0503020204020204" pitchFamily="34" charset="-122"/>
                <a:ea typeface="微软雅黑" panose="020B0503020204020204" pitchFamily="34" charset="-122"/>
              </a:rPr>
              <a:t>数值类型</a:t>
            </a:r>
            <a:r>
              <a:rPr lang="zh-CN" altLang="en-US" dirty="0">
                <a:latin typeface="微软雅黑" panose="020B0503020204020204" pitchFamily="34" charset="-122"/>
                <a:ea typeface="微软雅黑" panose="020B0503020204020204" pitchFamily="34" charset="-122"/>
              </a:rPr>
              <a:t>：可变结构体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不可变结构体</a:t>
            </a:r>
          </a:p>
        </p:txBody>
      </p:sp>
      <p:pic>
        <p:nvPicPr>
          <p:cNvPr id="13" name="Picture 12">
            <a:extLst>
              <a:ext uri="{FF2B5EF4-FFF2-40B4-BE49-F238E27FC236}">
                <a16:creationId xmlns:a16="http://schemas.microsoft.com/office/drawing/2014/main" id="{187C1ADD-7FAD-B04D-366D-93E5A7541F8F}"/>
              </a:ext>
            </a:extLst>
          </p:cNvPr>
          <p:cNvPicPr>
            <a:picLocks noChangeAspect="1"/>
          </p:cNvPicPr>
          <p:nvPr/>
        </p:nvPicPr>
        <p:blipFill>
          <a:blip r:embed="rId3"/>
          <a:stretch>
            <a:fillRect/>
          </a:stretch>
        </p:blipFill>
        <p:spPr>
          <a:xfrm>
            <a:off x="7118804" y="1605565"/>
            <a:ext cx="2367056" cy="980109"/>
          </a:xfrm>
          <a:prstGeom prst="rect">
            <a:avLst/>
          </a:prstGeom>
        </p:spPr>
      </p:pic>
      <p:sp>
        <p:nvSpPr>
          <p:cNvPr id="14" name="TextBox 13">
            <a:extLst>
              <a:ext uri="{FF2B5EF4-FFF2-40B4-BE49-F238E27FC236}">
                <a16:creationId xmlns:a16="http://schemas.microsoft.com/office/drawing/2014/main" id="{D00A9DA4-C9B3-E180-57B9-0477B87563BB}"/>
              </a:ext>
            </a:extLst>
          </p:cNvPr>
          <p:cNvSpPr txBox="1"/>
          <p:nvPr/>
        </p:nvSpPr>
        <p:spPr>
          <a:xfrm>
            <a:off x="546100" y="761519"/>
            <a:ext cx="11057835" cy="369332"/>
          </a:xfrm>
          <a:prstGeom prst="rect">
            <a:avLst/>
          </a:prstGeom>
          <a:noFill/>
        </p:spPr>
        <p:txBody>
          <a:bodyPr wrap="none" rtlCol="0">
            <a:spAutoFit/>
          </a:bodyPr>
          <a:lstStyle/>
          <a:p>
            <a:r>
              <a:rPr lang="en-CN" dirty="0"/>
              <a:t>元素类型是具体类型的不可变结构体可以允许使用栈内存</a:t>
            </a:r>
            <a:r>
              <a:rPr lang="zh-CN" altLang="en-US" dirty="0"/>
              <a:t>，相比于堆内存</a:t>
            </a:r>
            <a:r>
              <a:rPr lang="en-CN" dirty="0"/>
              <a:t>具有更高的内存分配与使用效率</a:t>
            </a:r>
            <a:endParaRPr dirty="0"/>
          </a:p>
        </p:txBody>
      </p:sp>
      <p:pic>
        <p:nvPicPr>
          <p:cNvPr id="18" name="Picture 17">
            <a:extLst>
              <a:ext uri="{FF2B5EF4-FFF2-40B4-BE49-F238E27FC236}">
                <a16:creationId xmlns:a16="http://schemas.microsoft.com/office/drawing/2014/main" id="{95E971CC-8268-000D-AB67-4FF0A990D72E}"/>
              </a:ext>
            </a:extLst>
          </p:cNvPr>
          <p:cNvPicPr>
            <a:picLocks noChangeAspect="1"/>
          </p:cNvPicPr>
          <p:nvPr/>
        </p:nvPicPr>
        <p:blipFill>
          <a:blip r:embed="rId4"/>
          <a:stretch>
            <a:fillRect/>
          </a:stretch>
        </p:blipFill>
        <p:spPr>
          <a:xfrm>
            <a:off x="593035" y="1287243"/>
            <a:ext cx="5502965" cy="2361321"/>
          </a:xfrm>
          <a:prstGeom prst="rect">
            <a:avLst/>
          </a:prstGeom>
        </p:spPr>
      </p:pic>
      <p:pic>
        <p:nvPicPr>
          <p:cNvPr id="19" name="Picture 18">
            <a:extLst>
              <a:ext uri="{FF2B5EF4-FFF2-40B4-BE49-F238E27FC236}">
                <a16:creationId xmlns:a16="http://schemas.microsoft.com/office/drawing/2014/main" id="{60ED1D8A-CA84-4090-83C7-6BC1A18911EB}"/>
              </a:ext>
            </a:extLst>
          </p:cNvPr>
          <p:cNvPicPr>
            <a:picLocks noChangeAspect="1"/>
          </p:cNvPicPr>
          <p:nvPr/>
        </p:nvPicPr>
        <p:blipFill>
          <a:blip r:embed="rId5"/>
          <a:stretch>
            <a:fillRect/>
          </a:stretch>
        </p:blipFill>
        <p:spPr>
          <a:xfrm>
            <a:off x="7118804" y="2585673"/>
            <a:ext cx="3985780" cy="1686654"/>
          </a:xfrm>
          <a:prstGeom prst="rect">
            <a:avLst/>
          </a:prstGeom>
        </p:spPr>
      </p:pic>
      <p:sp>
        <p:nvSpPr>
          <p:cNvPr id="21" name="TextBox 20">
            <a:extLst>
              <a:ext uri="{FF2B5EF4-FFF2-40B4-BE49-F238E27FC236}">
                <a16:creationId xmlns:a16="http://schemas.microsoft.com/office/drawing/2014/main" id="{A4523354-C4BE-912D-4AC7-A312D7915716}"/>
              </a:ext>
            </a:extLst>
          </p:cNvPr>
          <p:cNvSpPr txBox="1"/>
          <p:nvPr/>
        </p:nvSpPr>
        <p:spPr>
          <a:xfrm>
            <a:off x="7118804" y="1236233"/>
            <a:ext cx="4341013" cy="369332"/>
          </a:xfrm>
          <a:prstGeom prst="rect">
            <a:avLst/>
          </a:prstGeom>
          <a:noFill/>
        </p:spPr>
        <p:txBody>
          <a:bodyPr wrap="square">
            <a:spAutoFit/>
          </a:bodyPr>
          <a:lstStyle/>
          <a:p>
            <a:r>
              <a:rPr lang="en-CN" dirty="0"/>
              <a:t>🚀</a:t>
            </a:r>
            <a:r>
              <a:rPr lang="zh-CN" altLang="en-US" dirty="0"/>
              <a:t> 不可变结构体且元素类型为具体类型</a:t>
            </a:r>
            <a:endParaRPr lang="en-CN" dirty="0"/>
          </a:p>
        </p:txBody>
      </p:sp>
      <p:grpSp>
        <p:nvGrpSpPr>
          <p:cNvPr id="24" name="Group 23">
            <a:extLst>
              <a:ext uri="{FF2B5EF4-FFF2-40B4-BE49-F238E27FC236}">
                <a16:creationId xmlns:a16="http://schemas.microsoft.com/office/drawing/2014/main" id="{BA16245F-07F5-B162-9328-521B07B1BBED}"/>
              </a:ext>
            </a:extLst>
          </p:cNvPr>
          <p:cNvGrpSpPr/>
          <p:nvPr/>
        </p:nvGrpSpPr>
        <p:grpSpPr>
          <a:xfrm>
            <a:off x="639969" y="4164127"/>
            <a:ext cx="8333147" cy="2085219"/>
            <a:chOff x="639969" y="4164127"/>
            <a:chExt cx="8333147" cy="2085219"/>
          </a:xfrm>
        </p:grpSpPr>
        <p:sp>
          <p:nvSpPr>
            <p:cNvPr id="20" name="TextBox 19">
              <a:extLst>
                <a:ext uri="{FF2B5EF4-FFF2-40B4-BE49-F238E27FC236}">
                  <a16:creationId xmlns:a16="http://schemas.microsoft.com/office/drawing/2014/main" id="{31A27E0D-85DC-29D8-1086-5B0C53FC763D}"/>
                </a:ext>
              </a:extLst>
            </p:cNvPr>
            <p:cNvSpPr txBox="1"/>
            <p:nvPr/>
          </p:nvSpPr>
          <p:spPr>
            <a:xfrm>
              <a:off x="639969" y="4164127"/>
              <a:ext cx="6804439" cy="369332"/>
            </a:xfrm>
            <a:prstGeom prst="rect">
              <a:avLst/>
            </a:prstGeom>
            <a:noFill/>
          </p:spPr>
          <p:txBody>
            <a:bodyPr wrap="square">
              <a:spAutoFit/>
            </a:bodyPr>
            <a:lstStyle/>
            <a:p>
              <a:r>
                <a:rPr lang="en-CN" dirty="0"/>
                <a:t>🐢 可变结构体且元素类型为具体类型</a:t>
              </a:r>
            </a:p>
          </p:txBody>
        </p:sp>
        <p:pic>
          <p:nvPicPr>
            <p:cNvPr id="22" name="Picture 21">
              <a:extLst>
                <a:ext uri="{FF2B5EF4-FFF2-40B4-BE49-F238E27FC236}">
                  <a16:creationId xmlns:a16="http://schemas.microsoft.com/office/drawing/2014/main" id="{2B1FCB61-D173-97CC-F041-6E70DBE8B08D}"/>
                </a:ext>
              </a:extLst>
            </p:cNvPr>
            <p:cNvPicPr>
              <a:picLocks noChangeAspect="1"/>
            </p:cNvPicPr>
            <p:nvPr/>
          </p:nvPicPr>
          <p:blipFill>
            <a:blip r:embed="rId6"/>
            <a:stretch>
              <a:fillRect/>
            </a:stretch>
          </p:blipFill>
          <p:spPr>
            <a:xfrm>
              <a:off x="639970" y="4533459"/>
              <a:ext cx="3675738" cy="1069120"/>
            </a:xfrm>
            <a:prstGeom prst="rect">
              <a:avLst/>
            </a:prstGeom>
          </p:spPr>
        </p:pic>
        <p:pic>
          <p:nvPicPr>
            <p:cNvPr id="23" name="Picture 22">
              <a:extLst>
                <a:ext uri="{FF2B5EF4-FFF2-40B4-BE49-F238E27FC236}">
                  <a16:creationId xmlns:a16="http://schemas.microsoft.com/office/drawing/2014/main" id="{7CD22AF5-3B0C-B9F6-5036-8A020A6A1071}"/>
                </a:ext>
              </a:extLst>
            </p:cNvPr>
            <p:cNvPicPr>
              <a:picLocks noChangeAspect="1"/>
            </p:cNvPicPr>
            <p:nvPr/>
          </p:nvPicPr>
          <p:blipFill>
            <a:blip r:embed="rId7"/>
            <a:stretch>
              <a:fillRect/>
            </a:stretch>
          </p:blipFill>
          <p:spPr>
            <a:xfrm>
              <a:off x="4315708" y="4533459"/>
              <a:ext cx="4657408" cy="1715887"/>
            </a:xfrm>
            <a:prstGeom prst="rect">
              <a:avLst/>
            </a:prstGeom>
          </p:spPr>
        </p:pic>
      </p:grpSp>
      <p:sp>
        <p:nvSpPr>
          <p:cNvPr id="25" name="Rectangle 24">
            <a:extLst>
              <a:ext uri="{FF2B5EF4-FFF2-40B4-BE49-F238E27FC236}">
                <a16:creationId xmlns:a16="http://schemas.microsoft.com/office/drawing/2014/main" id="{6C4BA1DD-3455-A0EA-2734-B448BB94AFAE}"/>
              </a:ext>
            </a:extLst>
          </p:cNvPr>
          <p:cNvSpPr/>
          <p:nvPr/>
        </p:nvSpPr>
        <p:spPr>
          <a:xfrm>
            <a:off x="1318984" y="4543851"/>
            <a:ext cx="1029362" cy="369331"/>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048986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3.2 </a:t>
            </a:r>
            <a:r>
              <a:rPr lang="zh-CN" altLang="en-CN" dirty="0">
                <a:latin typeface="微软雅黑" panose="020B0503020204020204" pitchFamily="34" charset="-122"/>
                <a:ea typeface="微软雅黑" panose="020B0503020204020204" pitchFamily="34" charset="-122"/>
              </a:rPr>
              <a:t>数值类型</a:t>
            </a:r>
            <a:r>
              <a:rPr lang="zh-CN" altLang="en-US" dirty="0">
                <a:latin typeface="微软雅黑" panose="020B0503020204020204" pitchFamily="34" charset="-122"/>
                <a:ea typeface="微软雅黑" panose="020B0503020204020204" pitchFamily="34" charset="-122"/>
              </a:rPr>
              <a:t>：可变结构体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不可变结构体</a:t>
            </a:r>
          </a:p>
        </p:txBody>
      </p:sp>
      <p:pic>
        <p:nvPicPr>
          <p:cNvPr id="2" name="Picture 1">
            <a:extLst>
              <a:ext uri="{FF2B5EF4-FFF2-40B4-BE49-F238E27FC236}">
                <a16:creationId xmlns:a16="http://schemas.microsoft.com/office/drawing/2014/main" id="{F8A98E36-EE60-58AB-8F93-318E1AB3B80E}"/>
              </a:ext>
            </a:extLst>
          </p:cNvPr>
          <p:cNvPicPr>
            <a:picLocks noChangeAspect="1"/>
          </p:cNvPicPr>
          <p:nvPr/>
        </p:nvPicPr>
        <p:blipFill>
          <a:blip r:embed="rId3"/>
          <a:stretch>
            <a:fillRect/>
          </a:stretch>
        </p:blipFill>
        <p:spPr>
          <a:xfrm>
            <a:off x="311427" y="1796520"/>
            <a:ext cx="5784573" cy="1887217"/>
          </a:xfrm>
          <a:prstGeom prst="rect">
            <a:avLst/>
          </a:prstGeom>
        </p:spPr>
      </p:pic>
      <p:pic>
        <p:nvPicPr>
          <p:cNvPr id="3" name="Picture 2">
            <a:extLst>
              <a:ext uri="{FF2B5EF4-FFF2-40B4-BE49-F238E27FC236}">
                <a16:creationId xmlns:a16="http://schemas.microsoft.com/office/drawing/2014/main" id="{2C8D0E4D-2516-4430-0582-7ED7C1457027}"/>
              </a:ext>
            </a:extLst>
          </p:cNvPr>
          <p:cNvPicPr>
            <a:picLocks noChangeAspect="1"/>
          </p:cNvPicPr>
          <p:nvPr/>
        </p:nvPicPr>
        <p:blipFill>
          <a:blip r:embed="rId4"/>
          <a:stretch>
            <a:fillRect/>
          </a:stretch>
        </p:blipFill>
        <p:spPr>
          <a:xfrm>
            <a:off x="311427" y="4377147"/>
            <a:ext cx="5334000" cy="1057311"/>
          </a:xfrm>
          <a:prstGeom prst="rect">
            <a:avLst/>
          </a:prstGeom>
        </p:spPr>
      </p:pic>
      <p:pic>
        <p:nvPicPr>
          <p:cNvPr id="4" name="Picture 3">
            <a:extLst>
              <a:ext uri="{FF2B5EF4-FFF2-40B4-BE49-F238E27FC236}">
                <a16:creationId xmlns:a16="http://schemas.microsoft.com/office/drawing/2014/main" id="{16D508EF-1C01-89A8-9454-26CDA4E570E4}"/>
              </a:ext>
            </a:extLst>
          </p:cNvPr>
          <p:cNvPicPr>
            <a:picLocks noChangeAspect="1"/>
          </p:cNvPicPr>
          <p:nvPr/>
        </p:nvPicPr>
        <p:blipFill>
          <a:blip r:embed="rId5"/>
          <a:stretch>
            <a:fillRect/>
          </a:stretch>
        </p:blipFill>
        <p:spPr>
          <a:xfrm>
            <a:off x="6337851" y="1796520"/>
            <a:ext cx="5542722" cy="1817497"/>
          </a:xfrm>
          <a:prstGeom prst="rect">
            <a:avLst/>
          </a:prstGeom>
        </p:spPr>
      </p:pic>
      <p:sp>
        <p:nvSpPr>
          <p:cNvPr id="7" name="TextBox 6">
            <a:extLst>
              <a:ext uri="{FF2B5EF4-FFF2-40B4-BE49-F238E27FC236}">
                <a16:creationId xmlns:a16="http://schemas.microsoft.com/office/drawing/2014/main" id="{820691EF-960A-6A45-7765-6DE7BC89B717}"/>
              </a:ext>
            </a:extLst>
          </p:cNvPr>
          <p:cNvSpPr txBox="1"/>
          <p:nvPr/>
        </p:nvSpPr>
        <p:spPr>
          <a:xfrm>
            <a:off x="6337850" y="1425365"/>
            <a:ext cx="3283228" cy="369332"/>
          </a:xfrm>
          <a:prstGeom prst="rect">
            <a:avLst/>
          </a:prstGeom>
          <a:noFill/>
        </p:spPr>
        <p:txBody>
          <a:bodyPr wrap="square">
            <a:spAutoFit/>
          </a:bodyPr>
          <a:lstStyle/>
          <a:p>
            <a:r>
              <a:rPr lang="en-CN" dirty="0"/>
              <a:t>🐢</a:t>
            </a:r>
            <a:r>
              <a:rPr lang="zh-CN" altLang="en-US" dirty="0"/>
              <a:t> 可变结构体的性能显著下降</a:t>
            </a:r>
            <a:endParaRPr dirty="0"/>
          </a:p>
        </p:txBody>
      </p:sp>
      <p:sp>
        <p:nvSpPr>
          <p:cNvPr id="8" name="TextBox 7">
            <a:extLst>
              <a:ext uri="{FF2B5EF4-FFF2-40B4-BE49-F238E27FC236}">
                <a16:creationId xmlns:a16="http://schemas.microsoft.com/office/drawing/2014/main" id="{98F68322-04C5-324F-5A37-13C3530126A2}"/>
              </a:ext>
            </a:extLst>
          </p:cNvPr>
          <p:cNvSpPr txBox="1"/>
          <p:nvPr/>
        </p:nvSpPr>
        <p:spPr>
          <a:xfrm>
            <a:off x="311427" y="771845"/>
            <a:ext cx="6417141" cy="369332"/>
          </a:xfrm>
          <a:prstGeom prst="rect">
            <a:avLst/>
          </a:prstGeom>
          <a:noFill/>
        </p:spPr>
        <p:txBody>
          <a:bodyPr wrap="none" rtlCol="0">
            <a:spAutoFit/>
          </a:bodyPr>
          <a:lstStyle/>
          <a:p>
            <a:r>
              <a:rPr lang="en-CN" dirty="0"/>
              <a:t>仅包含单个具体元素的不可变结构体可以用来建立无开销抽象</a:t>
            </a:r>
            <a:endParaRPr dirty="0"/>
          </a:p>
        </p:txBody>
      </p:sp>
      <p:sp>
        <p:nvSpPr>
          <p:cNvPr id="10" name="TextBox 9">
            <a:extLst>
              <a:ext uri="{FF2B5EF4-FFF2-40B4-BE49-F238E27FC236}">
                <a16:creationId xmlns:a16="http://schemas.microsoft.com/office/drawing/2014/main" id="{27E63439-FF95-54BD-B167-BF5C66D1643F}"/>
              </a:ext>
            </a:extLst>
          </p:cNvPr>
          <p:cNvSpPr txBox="1"/>
          <p:nvPr/>
        </p:nvSpPr>
        <p:spPr>
          <a:xfrm>
            <a:off x="311427" y="1423542"/>
            <a:ext cx="4429538" cy="369332"/>
          </a:xfrm>
          <a:prstGeom prst="rect">
            <a:avLst/>
          </a:prstGeom>
          <a:noFill/>
        </p:spPr>
        <p:txBody>
          <a:bodyPr wrap="square">
            <a:spAutoFit/>
          </a:bodyPr>
          <a:lstStyle/>
          <a:p>
            <a:r>
              <a:rPr lang="en-CN" dirty="0"/>
              <a:t>🚀</a:t>
            </a:r>
            <a:r>
              <a:rPr lang="zh-CN" altLang="en-US" dirty="0"/>
              <a:t> 基于 </a:t>
            </a:r>
            <a:r>
              <a:rPr lang="en-US" altLang="zh-CN" dirty="0"/>
              <a:t>Float64</a:t>
            </a:r>
            <a:r>
              <a:rPr lang="zh-CN" altLang="en-US" dirty="0"/>
              <a:t> 封装的自定义数值类型</a:t>
            </a:r>
            <a:endParaRPr dirty="0"/>
          </a:p>
        </p:txBody>
      </p:sp>
      <p:sp>
        <p:nvSpPr>
          <p:cNvPr id="11" name="TextBox 10">
            <a:extLst>
              <a:ext uri="{FF2B5EF4-FFF2-40B4-BE49-F238E27FC236}">
                <a16:creationId xmlns:a16="http://schemas.microsoft.com/office/drawing/2014/main" id="{2F4E79DC-D630-EAB4-B254-2FE96B3DF83D}"/>
              </a:ext>
            </a:extLst>
          </p:cNvPr>
          <p:cNvSpPr txBox="1"/>
          <p:nvPr/>
        </p:nvSpPr>
        <p:spPr>
          <a:xfrm>
            <a:off x="311427" y="3928666"/>
            <a:ext cx="4429538" cy="369332"/>
          </a:xfrm>
          <a:prstGeom prst="rect">
            <a:avLst/>
          </a:prstGeom>
          <a:noFill/>
        </p:spPr>
        <p:txBody>
          <a:bodyPr wrap="square">
            <a:spAutoFit/>
          </a:bodyPr>
          <a:lstStyle/>
          <a:p>
            <a:r>
              <a:rPr lang="en-CN" dirty="0"/>
              <a:t>🚀</a:t>
            </a:r>
            <a:r>
              <a:rPr lang="zh-CN" altLang="en-US" dirty="0"/>
              <a:t> </a:t>
            </a:r>
            <a:r>
              <a:rPr lang="zh-CN" altLang="en-CN" dirty="0"/>
              <a:t>性能</a:t>
            </a:r>
            <a:r>
              <a:rPr lang="zh-CN" altLang="en-US" dirty="0"/>
              <a:t>与原生 </a:t>
            </a:r>
            <a:r>
              <a:rPr lang="en-US" altLang="zh-CN" dirty="0"/>
              <a:t>Float64</a:t>
            </a:r>
            <a:r>
              <a:rPr lang="zh-CN" altLang="en-US" dirty="0"/>
              <a:t> 的计算相当</a:t>
            </a:r>
            <a:endParaRPr dirty="0"/>
          </a:p>
        </p:txBody>
      </p:sp>
      <p:sp>
        <p:nvSpPr>
          <p:cNvPr id="5" name="文本框 4">
            <a:extLst>
              <a:ext uri="{FF2B5EF4-FFF2-40B4-BE49-F238E27FC236}">
                <a16:creationId xmlns:a16="http://schemas.microsoft.com/office/drawing/2014/main" id="{DC3557D0-E5BB-9A31-B840-1058DED31C21}"/>
              </a:ext>
            </a:extLst>
          </p:cNvPr>
          <p:cNvSpPr txBox="1"/>
          <p:nvPr/>
        </p:nvSpPr>
        <p:spPr>
          <a:xfrm>
            <a:off x="311427" y="6010546"/>
            <a:ext cx="8374408" cy="307777"/>
          </a:xfrm>
          <a:prstGeom prst="rect">
            <a:avLst/>
          </a:prstGeom>
          <a:noFill/>
        </p:spPr>
        <p:txBody>
          <a:bodyPr wrap="none" rtlCol="0">
            <a:spAutoFit/>
          </a:bodyPr>
          <a:lstStyle/>
          <a:p>
            <a:r>
              <a:rPr lang="zh-CN" altLang="en-US" sz="1400" i="1" dirty="0"/>
              <a:t>注：用户自行比较时，</a:t>
            </a:r>
            <a:r>
              <a:rPr lang="en-US" altLang="zh-CN" sz="1400" i="1" dirty="0"/>
              <a:t>MyFloat64</a:t>
            </a:r>
            <a:r>
              <a:rPr lang="zh-CN" altLang="en-US" sz="1400" i="1" dirty="0"/>
              <a:t>基于</a:t>
            </a:r>
            <a:r>
              <a:rPr lang="en-US" altLang="zh-CN" sz="1400" i="1" dirty="0"/>
              <a:t>Float64</a:t>
            </a:r>
            <a:r>
              <a:rPr lang="zh-CN" altLang="en-US" sz="1400" i="1" dirty="0"/>
              <a:t>封装的和可变结构体需要区分名称，否则易出现重定义报错</a:t>
            </a:r>
          </a:p>
        </p:txBody>
      </p:sp>
    </p:spTree>
    <p:extLst>
      <p:ext uri="{BB962C8B-B14F-4D97-AF65-F5344CB8AC3E}">
        <p14:creationId xmlns:p14="http://schemas.microsoft.com/office/powerpoint/2010/main" val="131562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3.2 </a:t>
            </a:r>
            <a:r>
              <a:rPr lang="zh-CN" altLang="en-CN" dirty="0">
                <a:latin typeface="微软雅黑" panose="020B0503020204020204" pitchFamily="34" charset="-122"/>
                <a:ea typeface="微软雅黑" panose="020B0503020204020204" pitchFamily="34" charset="-122"/>
              </a:rPr>
              <a:t>数值类型</a:t>
            </a:r>
            <a:r>
              <a:rPr lang="zh-CN" altLang="en-US" dirty="0">
                <a:latin typeface="微软雅黑" panose="020B0503020204020204" pitchFamily="34" charset="-122"/>
                <a:ea typeface="微软雅黑" panose="020B0503020204020204" pitchFamily="34" charset="-122"/>
              </a:rPr>
              <a:t>：可变结构体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不可变结构体</a:t>
            </a:r>
          </a:p>
        </p:txBody>
      </p:sp>
      <p:sp>
        <p:nvSpPr>
          <p:cNvPr id="8" name="TextBox 7">
            <a:extLst>
              <a:ext uri="{FF2B5EF4-FFF2-40B4-BE49-F238E27FC236}">
                <a16:creationId xmlns:a16="http://schemas.microsoft.com/office/drawing/2014/main" id="{98F68322-04C5-324F-5A37-13C3530126A2}"/>
              </a:ext>
            </a:extLst>
          </p:cNvPr>
          <p:cNvSpPr txBox="1"/>
          <p:nvPr/>
        </p:nvSpPr>
        <p:spPr>
          <a:xfrm>
            <a:off x="311427" y="771845"/>
            <a:ext cx="6417141" cy="369332"/>
          </a:xfrm>
          <a:prstGeom prst="rect">
            <a:avLst/>
          </a:prstGeom>
          <a:noFill/>
        </p:spPr>
        <p:txBody>
          <a:bodyPr wrap="none" rtlCol="0">
            <a:spAutoFit/>
          </a:bodyPr>
          <a:lstStyle/>
          <a:p>
            <a:r>
              <a:rPr lang="en-CN" dirty="0"/>
              <a:t>仅包含单个具体元素的不可变结构体可以用来建立无开销抽象</a:t>
            </a:r>
            <a:endParaRPr dirty="0"/>
          </a:p>
        </p:txBody>
      </p:sp>
      <p:pic>
        <p:nvPicPr>
          <p:cNvPr id="12" name="Picture 11">
            <a:extLst>
              <a:ext uri="{FF2B5EF4-FFF2-40B4-BE49-F238E27FC236}">
                <a16:creationId xmlns:a16="http://schemas.microsoft.com/office/drawing/2014/main" id="{32395F6C-6D83-D82D-A199-7051E6E29DE7}"/>
              </a:ext>
            </a:extLst>
          </p:cNvPr>
          <p:cNvPicPr>
            <a:picLocks noChangeAspect="1"/>
          </p:cNvPicPr>
          <p:nvPr/>
        </p:nvPicPr>
        <p:blipFill>
          <a:blip r:embed="rId3"/>
          <a:stretch>
            <a:fillRect/>
          </a:stretch>
        </p:blipFill>
        <p:spPr>
          <a:xfrm>
            <a:off x="311427" y="3294431"/>
            <a:ext cx="5684966" cy="2791724"/>
          </a:xfrm>
          <a:prstGeom prst="rect">
            <a:avLst/>
          </a:prstGeom>
        </p:spPr>
      </p:pic>
      <p:pic>
        <p:nvPicPr>
          <p:cNvPr id="13" name="Picture 12">
            <a:extLst>
              <a:ext uri="{FF2B5EF4-FFF2-40B4-BE49-F238E27FC236}">
                <a16:creationId xmlns:a16="http://schemas.microsoft.com/office/drawing/2014/main" id="{5F9C9B30-AC34-59A8-212A-8BB4469DAD57}"/>
              </a:ext>
            </a:extLst>
          </p:cNvPr>
          <p:cNvPicPr>
            <a:picLocks noChangeAspect="1"/>
          </p:cNvPicPr>
          <p:nvPr/>
        </p:nvPicPr>
        <p:blipFill>
          <a:blip r:embed="rId4"/>
          <a:stretch>
            <a:fillRect/>
          </a:stretch>
        </p:blipFill>
        <p:spPr>
          <a:xfrm>
            <a:off x="6333565" y="1296244"/>
            <a:ext cx="5779545" cy="3621780"/>
          </a:xfrm>
          <a:prstGeom prst="rect">
            <a:avLst/>
          </a:prstGeom>
        </p:spPr>
      </p:pic>
      <p:pic>
        <p:nvPicPr>
          <p:cNvPr id="14" name="Picture 13">
            <a:extLst>
              <a:ext uri="{FF2B5EF4-FFF2-40B4-BE49-F238E27FC236}">
                <a16:creationId xmlns:a16="http://schemas.microsoft.com/office/drawing/2014/main" id="{9D67A8B2-91CC-3193-F4FC-FA1190C88E68}"/>
              </a:ext>
            </a:extLst>
          </p:cNvPr>
          <p:cNvPicPr>
            <a:picLocks noChangeAspect="1"/>
          </p:cNvPicPr>
          <p:nvPr/>
        </p:nvPicPr>
        <p:blipFill>
          <a:blip r:embed="rId5"/>
          <a:stretch>
            <a:fillRect/>
          </a:stretch>
        </p:blipFill>
        <p:spPr>
          <a:xfrm>
            <a:off x="311427" y="1254983"/>
            <a:ext cx="5466522" cy="1877757"/>
          </a:xfrm>
          <a:prstGeom prst="rect">
            <a:avLst/>
          </a:prstGeom>
        </p:spPr>
      </p:pic>
      <p:sp>
        <p:nvSpPr>
          <p:cNvPr id="15" name="TextBox 14">
            <a:extLst>
              <a:ext uri="{FF2B5EF4-FFF2-40B4-BE49-F238E27FC236}">
                <a16:creationId xmlns:a16="http://schemas.microsoft.com/office/drawing/2014/main" id="{9D0715DD-EC77-AF03-FFCA-A4829BA7411D}"/>
              </a:ext>
            </a:extLst>
          </p:cNvPr>
          <p:cNvSpPr txBox="1"/>
          <p:nvPr/>
        </p:nvSpPr>
        <p:spPr>
          <a:xfrm>
            <a:off x="4166625" y="1302868"/>
            <a:ext cx="1436612" cy="369332"/>
          </a:xfrm>
          <a:prstGeom prst="rect">
            <a:avLst/>
          </a:prstGeom>
          <a:noFill/>
        </p:spPr>
        <p:txBody>
          <a:bodyPr wrap="none" rtlCol="0">
            <a:spAutoFit/>
          </a:bodyPr>
          <a:lstStyle/>
          <a:p>
            <a:r>
              <a:rPr lang="en-CN" dirty="0">
                <a:solidFill>
                  <a:schemeClr val="bg1"/>
                </a:solidFill>
              </a:rPr>
              <a:t>原生</a:t>
            </a:r>
            <a:r>
              <a:rPr lang="zh-CN" altLang="en-US" dirty="0">
                <a:solidFill>
                  <a:schemeClr val="bg1"/>
                </a:solidFill>
              </a:rPr>
              <a:t> </a:t>
            </a:r>
            <a:r>
              <a:rPr lang="en-US" altLang="zh-CN" dirty="0">
                <a:solidFill>
                  <a:schemeClr val="bg1"/>
                </a:solidFill>
              </a:rPr>
              <a:t>Float64</a:t>
            </a:r>
            <a:endParaRPr dirty="0">
              <a:solidFill>
                <a:schemeClr val="bg1"/>
              </a:solidFill>
            </a:endParaRPr>
          </a:p>
        </p:txBody>
      </p:sp>
      <p:sp>
        <p:nvSpPr>
          <p:cNvPr id="16" name="TextBox 15">
            <a:extLst>
              <a:ext uri="{FF2B5EF4-FFF2-40B4-BE49-F238E27FC236}">
                <a16:creationId xmlns:a16="http://schemas.microsoft.com/office/drawing/2014/main" id="{C3E0C49F-F8EB-C661-B89F-4D9209338077}"/>
              </a:ext>
            </a:extLst>
          </p:cNvPr>
          <p:cNvSpPr txBox="1"/>
          <p:nvPr/>
        </p:nvSpPr>
        <p:spPr>
          <a:xfrm>
            <a:off x="4433145" y="3309012"/>
            <a:ext cx="1563248" cy="369332"/>
          </a:xfrm>
          <a:prstGeom prst="rect">
            <a:avLst/>
          </a:prstGeom>
          <a:noFill/>
        </p:spPr>
        <p:txBody>
          <a:bodyPr wrap="none" rtlCol="0">
            <a:spAutoFit/>
          </a:bodyPr>
          <a:lstStyle/>
          <a:p>
            <a:r>
              <a:rPr lang="en-CN" dirty="0">
                <a:solidFill>
                  <a:schemeClr val="bg1"/>
                </a:solidFill>
              </a:rPr>
              <a:t>不可变结构体</a:t>
            </a:r>
            <a:endParaRPr dirty="0">
              <a:solidFill>
                <a:schemeClr val="bg1"/>
              </a:solidFill>
            </a:endParaRPr>
          </a:p>
        </p:txBody>
      </p:sp>
      <p:sp>
        <p:nvSpPr>
          <p:cNvPr id="17" name="TextBox 16">
            <a:extLst>
              <a:ext uri="{FF2B5EF4-FFF2-40B4-BE49-F238E27FC236}">
                <a16:creationId xmlns:a16="http://schemas.microsoft.com/office/drawing/2014/main" id="{BC6ED2C5-0790-0FF6-5F51-B78D6589F14C}"/>
              </a:ext>
            </a:extLst>
          </p:cNvPr>
          <p:cNvSpPr txBox="1"/>
          <p:nvPr/>
        </p:nvSpPr>
        <p:spPr>
          <a:xfrm>
            <a:off x="10774282" y="1296244"/>
            <a:ext cx="1338828" cy="369332"/>
          </a:xfrm>
          <a:prstGeom prst="rect">
            <a:avLst/>
          </a:prstGeom>
          <a:noFill/>
        </p:spPr>
        <p:txBody>
          <a:bodyPr wrap="none" rtlCol="0">
            <a:spAutoFit/>
          </a:bodyPr>
          <a:lstStyle/>
          <a:p>
            <a:r>
              <a:rPr lang="en-CN" dirty="0">
                <a:solidFill>
                  <a:schemeClr val="bg1"/>
                </a:solidFill>
              </a:rPr>
              <a:t>可变结构体</a:t>
            </a:r>
            <a:endParaRPr dirty="0">
              <a:solidFill>
                <a:schemeClr val="bg1"/>
              </a:solidFill>
            </a:endParaRPr>
          </a:p>
        </p:txBody>
      </p:sp>
    </p:spTree>
    <p:extLst>
      <p:ext uri="{BB962C8B-B14F-4D97-AF65-F5344CB8AC3E}">
        <p14:creationId xmlns:p14="http://schemas.microsoft.com/office/powerpoint/2010/main" val="3427075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3.2 </a:t>
            </a:r>
            <a:r>
              <a:rPr lang="zh-CN" altLang="en-CN" dirty="0">
                <a:latin typeface="微软雅黑" panose="020B0503020204020204" pitchFamily="34" charset="-122"/>
                <a:ea typeface="微软雅黑" panose="020B0503020204020204" pitchFamily="34" charset="-122"/>
              </a:rPr>
              <a:t>数值类型</a:t>
            </a:r>
            <a:r>
              <a:rPr lang="zh-CN" altLang="en-US" dirty="0">
                <a:latin typeface="微软雅黑" panose="020B0503020204020204" pitchFamily="34" charset="-122"/>
                <a:ea typeface="微软雅黑" panose="020B0503020204020204" pitchFamily="34" charset="-122"/>
              </a:rPr>
              <a:t>：可变结构体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不可变结构体</a:t>
            </a:r>
          </a:p>
        </p:txBody>
      </p:sp>
      <p:sp>
        <p:nvSpPr>
          <p:cNvPr id="8" name="TextBox 7">
            <a:extLst>
              <a:ext uri="{FF2B5EF4-FFF2-40B4-BE49-F238E27FC236}">
                <a16:creationId xmlns:a16="http://schemas.microsoft.com/office/drawing/2014/main" id="{98F68322-04C5-324F-5A37-13C3530126A2}"/>
              </a:ext>
            </a:extLst>
          </p:cNvPr>
          <p:cNvSpPr txBox="1"/>
          <p:nvPr/>
        </p:nvSpPr>
        <p:spPr>
          <a:xfrm>
            <a:off x="311427" y="771845"/>
            <a:ext cx="4108817" cy="369332"/>
          </a:xfrm>
          <a:prstGeom prst="rect">
            <a:avLst/>
          </a:prstGeom>
          <a:noFill/>
        </p:spPr>
        <p:txBody>
          <a:bodyPr wrap="none" rtlCol="0">
            <a:spAutoFit/>
          </a:bodyPr>
          <a:lstStyle/>
          <a:p>
            <a:r>
              <a:rPr lang="en-CN" dirty="0"/>
              <a:t>可变数据类型作为不可变结构体的元素</a:t>
            </a:r>
            <a:endParaRPr dirty="0"/>
          </a:p>
        </p:txBody>
      </p:sp>
      <p:pic>
        <p:nvPicPr>
          <p:cNvPr id="2" name="Picture 1">
            <a:extLst>
              <a:ext uri="{FF2B5EF4-FFF2-40B4-BE49-F238E27FC236}">
                <a16:creationId xmlns:a16="http://schemas.microsoft.com/office/drawing/2014/main" id="{AD5618D7-F0FB-0DFE-AED8-7C12A117FE40}"/>
              </a:ext>
            </a:extLst>
          </p:cNvPr>
          <p:cNvPicPr>
            <a:picLocks noChangeAspect="1"/>
          </p:cNvPicPr>
          <p:nvPr/>
        </p:nvPicPr>
        <p:blipFill>
          <a:blip r:embed="rId3"/>
          <a:stretch>
            <a:fillRect/>
          </a:stretch>
        </p:blipFill>
        <p:spPr>
          <a:xfrm>
            <a:off x="461307" y="1645196"/>
            <a:ext cx="7772400" cy="3039978"/>
          </a:xfrm>
          <a:prstGeom prst="rect">
            <a:avLst/>
          </a:prstGeom>
        </p:spPr>
      </p:pic>
      <p:sp>
        <p:nvSpPr>
          <p:cNvPr id="3" name="Rectangle 2">
            <a:extLst>
              <a:ext uri="{FF2B5EF4-FFF2-40B4-BE49-F238E27FC236}">
                <a16:creationId xmlns:a16="http://schemas.microsoft.com/office/drawing/2014/main" id="{3BFB79B3-DC52-6464-3972-D07887E11F98}"/>
              </a:ext>
            </a:extLst>
          </p:cNvPr>
          <p:cNvSpPr/>
          <p:nvPr/>
        </p:nvSpPr>
        <p:spPr>
          <a:xfrm>
            <a:off x="1412140" y="1902824"/>
            <a:ext cx="1468017" cy="206574"/>
          </a:xfrm>
          <a:prstGeom prst="rect">
            <a:avLst/>
          </a:prstGeom>
          <a:solidFill>
            <a:schemeClr val="accent6">
              <a:alpha val="3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9D1C0A79-4BCF-D639-766F-E8A25BCAAB90}"/>
              </a:ext>
            </a:extLst>
          </p:cNvPr>
          <p:cNvSpPr txBox="1"/>
          <p:nvPr/>
        </p:nvSpPr>
        <p:spPr>
          <a:xfrm>
            <a:off x="0" y="6086155"/>
            <a:ext cx="9102437" cy="307777"/>
          </a:xfrm>
          <a:prstGeom prst="rect">
            <a:avLst/>
          </a:prstGeom>
          <a:noFill/>
        </p:spPr>
        <p:txBody>
          <a:bodyPr wrap="square">
            <a:spAutoFit/>
          </a:bodyPr>
          <a:lstStyle/>
          <a:p>
            <a:r>
              <a:rPr lang="en-US" sz="1400" dirty="0" err="1">
                <a:solidFill>
                  <a:schemeClr val="tx1">
                    <a:lumMod val="50000"/>
                    <a:lumOff val="50000"/>
                  </a:schemeClr>
                </a:solidFill>
              </a:rPr>
              <a:t>矩阵接口协议文档</a:t>
            </a:r>
            <a:r>
              <a:rPr lang="zh-CN" altLang="en-US" sz="1400" dirty="0">
                <a:solidFill>
                  <a:schemeClr val="tx1">
                    <a:lumMod val="50000"/>
                    <a:lumOff val="50000"/>
                  </a:schemeClr>
                </a:solidFill>
              </a:rPr>
              <a:t>：</a:t>
            </a:r>
            <a:r>
              <a:rPr lang="en-US" sz="1400" dirty="0">
                <a:solidFill>
                  <a:schemeClr val="tx1">
                    <a:lumMod val="50000"/>
                    <a:lumOff val="50000"/>
                  </a:schemeClr>
                </a:solidFill>
                <a:hlinkClick r:id="rId4"/>
              </a:rPr>
              <a:t>https://</a:t>
            </a:r>
            <a:r>
              <a:rPr lang="en-US" sz="1400" dirty="0" err="1">
                <a:solidFill>
                  <a:schemeClr val="tx1">
                    <a:lumMod val="50000"/>
                    <a:lumOff val="50000"/>
                  </a:schemeClr>
                </a:solidFill>
                <a:hlinkClick r:id="rId4"/>
              </a:rPr>
              <a:t>docs.julialang.org</a:t>
            </a:r>
            <a:r>
              <a:rPr lang="en-US" sz="1400" dirty="0">
                <a:solidFill>
                  <a:schemeClr val="tx1">
                    <a:lumMod val="50000"/>
                    <a:lumOff val="50000"/>
                  </a:schemeClr>
                </a:solidFill>
                <a:hlinkClick r:id="rId4"/>
              </a:rPr>
              <a:t>/</a:t>
            </a:r>
            <a:r>
              <a:rPr lang="en-US" sz="1400" dirty="0" err="1">
                <a:solidFill>
                  <a:schemeClr val="tx1">
                    <a:lumMod val="50000"/>
                    <a:lumOff val="50000"/>
                  </a:schemeClr>
                </a:solidFill>
                <a:hlinkClick r:id="rId4"/>
              </a:rPr>
              <a:t>en</a:t>
            </a:r>
            <a:r>
              <a:rPr lang="en-US" sz="1400" dirty="0">
                <a:solidFill>
                  <a:schemeClr val="tx1">
                    <a:lumMod val="50000"/>
                    <a:lumOff val="50000"/>
                  </a:schemeClr>
                </a:solidFill>
                <a:hlinkClick r:id="rId4"/>
              </a:rPr>
              <a:t>/v1/manual/interfaces/#man-interface-array</a:t>
            </a:r>
            <a:endParaRPr sz="1400" dirty="0">
              <a:solidFill>
                <a:schemeClr val="tx1">
                  <a:lumMod val="50000"/>
                  <a:lumOff val="50000"/>
                </a:schemeClr>
              </a:solidFill>
            </a:endParaRPr>
          </a:p>
        </p:txBody>
      </p:sp>
      <p:sp>
        <p:nvSpPr>
          <p:cNvPr id="6" name="TextBox 5">
            <a:extLst>
              <a:ext uri="{FF2B5EF4-FFF2-40B4-BE49-F238E27FC236}">
                <a16:creationId xmlns:a16="http://schemas.microsoft.com/office/drawing/2014/main" id="{76EDD9F0-B95E-9471-3667-C65C6B5BEFF1}"/>
              </a:ext>
            </a:extLst>
          </p:cNvPr>
          <p:cNvSpPr txBox="1"/>
          <p:nvPr/>
        </p:nvSpPr>
        <p:spPr>
          <a:xfrm>
            <a:off x="1784334" y="1275864"/>
            <a:ext cx="3902030" cy="369332"/>
          </a:xfrm>
          <a:prstGeom prst="rect">
            <a:avLst/>
          </a:prstGeom>
          <a:noFill/>
        </p:spPr>
        <p:txBody>
          <a:bodyPr wrap="none" rtlCol="0">
            <a:spAutoFit/>
          </a:bodyPr>
          <a:lstStyle/>
          <a:p>
            <a:r>
              <a:rPr lang="en-US" dirty="0"/>
              <a:t>Julia </a:t>
            </a:r>
            <a:r>
              <a:rPr lang="en-US" dirty="0" err="1"/>
              <a:t>中典型的定义一个新矩阵的方式</a:t>
            </a:r>
            <a:endParaRPr dirty="0"/>
          </a:p>
        </p:txBody>
      </p:sp>
      <p:grpSp>
        <p:nvGrpSpPr>
          <p:cNvPr id="4" name="Group 3">
            <a:extLst>
              <a:ext uri="{FF2B5EF4-FFF2-40B4-BE49-F238E27FC236}">
                <a16:creationId xmlns:a16="http://schemas.microsoft.com/office/drawing/2014/main" id="{0406033F-589F-7DCC-D5B7-3EA8600D8E10}"/>
              </a:ext>
            </a:extLst>
          </p:cNvPr>
          <p:cNvGrpSpPr/>
          <p:nvPr/>
        </p:nvGrpSpPr>
        <p:grpSpPr>
          <a:xfrm>
            <a:off x="461307" y="4685174"/>
            <a:ext cx="7844524" cy="1305345"/>
            <a:chOff x="461307" y="4685174"/>
            <a:chExt cx="7844524" cy="1305345"/>
          </a:xfrm>
        </p:grpSpPr>
        <p:pic>
          <p:nvPicPr>
            <p:cNvPr id="7" name="Picture 6">
              <a:extLst>
                <a:ext uri="{FF2B5EF4-FFF2-40B4-BE49-F238E27FC236}">
                  <a16:creationId xmlns:a16="http://schemas.microsoft.com/office/drawing/2014/main" id="{2C90E235-37D7-2338-BE11-10FF8F2A406E}"/>
                </a:ext>
              </a:extLst>
            </p:cNvPr>
            <p:cNvPicPr>
              <a:picLocks noChangeAspect="1"/>
            </p:cNvPicPr>
            <p:nvPr/>
          </p:nvPicPr>
          <p:blipFill>
            <a:blip r:embed="rId5"/>
            <a:stretch>
              <a:fillRect/>
            </a:stretch>
          </p:blipFill>
          <p:spPr>
            <a:xfrm>
              <a:off x="461307" y="4685174"/>
              <a:ext cx="7772400" cy="1305345"/>
            </a:xfrm>
            <a:prstGeom prst="rect">
              <a:avLst/>
            </a:prstGeom>
          </p:spPr>
        </p:pic>
        <p:sp>
          <p:nvSpPr>
            <p:cNvPr id="9" name="TextBox 8">
              <a:extLst>
                <a:ext uri="{FF2B5EF4-FFF2-40B4-BE49-F238E27FC236}">
                  <a16:creationId xmlns:a16="http://schemas.microsoft.com/office/drawing/2014/main" id="{5A437AEC-CADE-65EF-F51E-39F2C4570256}"/>
                </a:ext>
              </a:extLst>
            </p:cNvPr>
            <p:cNvSpPr txBox="1"/>
            <p:nvPr/>
          </p:nvSpPr>
          <p:spPr>
            <a:xfrm>
              <a:off x="3735349" y="4869840"/>
              <a:ext cx="4570482" cy="369332"/>
            </a:xfrm>
            <a:prstGeom prst="rect">
              <a:avLst/>
            </a:prstGeom>
            <a:noFill/>
          </p:spPr>
          <p:txBody>
            <a:bodyPr wrap="none" rtlCol="0">
              <a:spAutoFit/>
            </a:bodyPr>
            <a:lstStyle/>
            <a:p>
              <a:r>
                <a:rPr lang="en-US" dirty="0" err="1">
                  <a:solidFill>
                    <a:schemeClr val="bg1"/>
                  </a:solidFill>
                </a:rPr>
                <a:t>通过多重派发引入对角矩阵乘法的优化实现</a:t>
              </a:r>
              <a:endParaRPr dirty="0">
                <a:solidFill>
                  <a:schemeClr val="bg1"/>
                </a:solidFill>
              </a:endParaRPr>
            </a:p>
          </p:txBody>
        </p:sp>
      </p:grpSp>
      <p:grpSp>
        <p:nvGrpSpPr>
          <p:cNvPr id="12" name="Group 11">
            <a:extLst>
              <a:ext uri="{FF2B5EF4-FFF2-40B4-BE49-F238E27FC236}">
                <a16:creationId xmlns:a16="http://schemas.microsoft.com/office/drawing/2014/main" id="{92092FB0-24D3-4A58-094B-BB509B35FEC2}"/>
              </a:ext>
            </a:extLst>
          </p:cNvPr>
          <p:cNvGrpSpPr/>
          <p:nvPr/>
        </p:nvGrpSpPr>
        <p:grpSpPr>
          <a:xfrm>
            <a:off x="8305831" y="3446120"/>
            <a:ext cx="3744802" cy="2540196"/>
            <a:chOff x="8305831" y="3446120"/>
            <a:chExt cx="3744802" cy="2540196"/>
          </a:xfrm>
        </p:grpSpPr>
        <p:pic>
          <p:nvPicPr>
            <p:cNvPr id="10" name="Picture 9">
              <a:extLst>
                <a:ext uri="{FF2B5EF4-FFF2-40B4-BE49-F238E27FC236}">
                  <a16:creationId xmlns:a16="http://schemas.microsoft.com/office/drawing/2014/main" id="{D51A7B81-0DFD-ABAC-27A1-11588011469C}"/>
                </a:ext>
              </a:extLst>
            </p:cNvPr>
            <p:cNvPicPr>
              <a:picLocks noChangeAspect="1"/>
            </p:cNvPicPr>
            <p:nvPr/>
          </p:nvPicPr>
          <p:blipFill>
            <a:blip r:embed="rId6"/>
            <a:stretch>
              <a:fillRect/>
            </a:stretch>
          </p:blipFill>
          <p:spPr>
            <a:xfrm>
              <a:off x="8305831" y="3844057"/>
              <a:ext cx="3744802" cy="2142259"/>
            </a:xfrm>
            <a:prstGeom prst="rect">
              <a:avLst/>
            </a:prstGeom>
          </p:spPr>
        </p:pic>
        <p:sp>
          <p:nvSpPr>
            <p:cNvPr id="11" name="TextBox 10">
              <a:extLst>
                <a:ext uri="{FF2B5EF4-FFF2-40B4-BE49-F238E27FC236}">
                  <a16:creationId xmlns:a16="http://schemas.microsoft.com/office/drawing/2014/main" id="{B21B53DC-664C-F587-5F91-22EF852C9629}"/>
                </a:ext>
              </a:extLst>
            </p:cNvPr>
            <p:cNvSpPr txBox="1"/>
            <p:nvPr/>
          </p:nvSpPr>
          <p:spPr>
            <a:xfrm>
              <a:off x="8585488" y="3446120"/>
              <a:ext cx="3185487" cy="369332"/>
            </a:xfrm>
            <a:prstGeom prst="rect">
              <a:avLst/>
            </a:prstGeom>
            <a:noFill/>
          </p:spPr>
          <p:txBody>
            <a:bodyPr wrap="none" rtlCol="0">
              <a:spAutoFit/>
            </a:bodyPr>
            <a:lstStyle/>
            <a:p>
              <a:r>
                <a:rPr lang="en-US" dirty="0" err="1"/>
                <a:t>与内置的对角矩阵的性能相当</a:t>
              </a:r>
              <a:endParaRPr dirty="0"/>
            </a:p>
          </p:txBody>
        </p:sp>
      </p:grpSp>
    </p:spTree>
    <p:extLst>
      <p:ext uri="{BB962C8B-B14F-4D97-AF65-F5344CB8AC3E}">
        <p14:creationId xmlns:p14="http://schemas.microsoft.com/office/powerpoint/2010/main" val="426470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3.2 </a:t>
            </a:r>
            <a:r>
              <a:rPr lang="zh-CN" altLang="en-CN" dirty="0">
                <a:latin typeface="微软雅黑" panose="020B0503020204020204" pitchFamily="34" charset="-122"/>
                <a:ea typeface="微软雅黑" panose="020B0503020204020204" pitchFamily="34" charset="-122"/>
              </a:rPr>
              <a:t>数值类型</a:t>
            </a:r>
            <a:r>
              <a:rPr lang="zh-CN" altLang="en-US" dirty="0">
                <a:latin typeface="微软雅黑" panose="020B0503020204020204" pitchFamily="34" charset="-122"/>
                <a:ea typeface="微软雅黑" panose="020B0503020204020204" pitchFamily="34" charset="-122"/>
              </a:rPr>
              <a:t>：可变结构体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不可变结构体</a:t>
            </a:r>
          </a:p>
        </p:txBody>
      </p:sp>
      <p:sp>
        <p:nvSpPr>
          <p:cNvPr id="8" name="TextBox 7">
            <a:extLst>
              <a:ext uri="{FF2B5EF4-FFF2-40B4-BE49-F238E27FC236}">
                <a16:creationId xmlns:a16="http://schemas.microsoft.com/office/drawing/2014/main" id="{98F68322-04C5-324F-5A37-13C3530126A2}"/>
              </a:ext>
            </a:extLst>
          </p:cNvPr>
          <p:cNvSpPr txBox="1"/>
          <p:nvPr/>
        </p:nvSpPr>
        <p:spPr>
          <a:xfrm>
            <a:off x="311427" y="771845"/>
            <a:ext cx="5104282" cy="369332"/>
          </a:xfrm>
          <a:prstGeom prst="rect">
            <a:avLst/>
          </a:prstGeom>
          <a:noFill/>
        </p:spPr>
        <p:txBody>
          <a:bodyPr wrap="none" rtlCol="0">
            <a:spAutoFit/>
          </a:bodyPr>
          <a:lstStyle/>
          <a:p>
            <a:r>
              <a:rPr lang="en-CN" dirty="0"/>
              <a:t>使用</a:t>
            </a:r>
            <a:r>
              <a:rPr lang="zh-CN" altLang="en-US" dirty="0"/>
              <a:t> </a:t>
            </a:r>
            <a:r>
              <a:rPr lang="en-US" altLang="zh-CN" dirty="0"/>
              <a:t>Tuple</a:t>
            </a:r>
            <a:r>
              <a:rPr lang="zh-CN" altLang="en-US" dirty="0"/>
              <a:t> 或 </a:t>
            </a:r>
            <a:r>
              <a:rPr lang="en-US" altLang="zh-CN" dirty="0" err="1"/>
              <a:t>NamedTuple</a:t>
            </a:r>
            <a:r>
              <a:rPr lang="zh-CN" altLang="en-US" dirty="0"/>
              <a:t> 来代替 </a:t>
            </a:r>
            <a:r>
              <a:rPr lang="en-US" altLang="zh-CN" dirty="0"/>
              <a:t>Vector</a:t>
            </a:r>
            <a:r>
              <a:rPr lang="zh-CN" altLang="en-US" dirty="0"/>
              <a:t> 或 </a:t>
            </a:r>
            <a:r>
              <a:rPr lang="en-US" altLang="zh-CN" dirty="0" err="1"/>
              <a:t>Dict</a:t>
            </a:r>
            <a:endParaRPr dirty="0"/>
          </a:p>
        </p:txBody>
      </p:sp>
      <p:sp>
        <p:nvSpPr>
          <p:cNvPr id="15" name="TextBox 14">
            <a:extLst>
              <a:ext uri="{FF2B5EF4-FFF2-40B4-BE49-F238E27FC236}">
                <a16:creationId xmlns:a16="http://schemas.microsoft.com/office/drawing/2014/main" id="{9D0715DD-EC77-AF03-FFCA-A4829BA7411D}"/>
              </a:ext>
            </a:extLst>
          </p:cNvPr>
          <p:cNvSpPr txBox="1"/>
          <p:nvPr/>
        </p:nvSpPr>
        <p:spPr>
          <a:xfrm>
            <a:off x="4166625" y="1302868"/>
            <a:ext cx="1436612" cy="369332"/>
          </a:xfrm>
          <a:prstGeom prst="rect">
            <a:avLst/>
          </a:prstGeom>
          <a:noFill/>
        </p:spPr>
        <p:txBody>
          <a:bodyPr wrap="none" rtlCol="0">
            <a:spAutoFit/>
          </a:bodyPr>
          <a:lstStyle/>
          <a:p>
            <a:r>
              <a:rPr lang="en-CN" dirty="0">
                <a:solidFill>
                  <a:schemeClr val="bg1"/>
                </a:solidFill>
              </a:rPr>
              <a:t>原生</a:t>
            </a:r>
            <a:r>
              <a:rPr lang="zh-CN" altLang="en-US" dirty="0">
                <a:solidFill>
                  <a:schemeClr val="bg1"/>
                </a:solidFill>
              </a:rPr>
              <a:t> </a:t>
            </a:r>
            <a:r>
              <a:rPr lang="en-US" altLang="zh-CN" dirty="0">
                <a:solidFill>
                  <a:schemeClr val="bg1"/>
                </a:solidFill>
              </a:rPr>
              <a:t>Float64</a:t>
            </a:r>
            <a:endParaRPr dirty="0">
              <a:solidFill>
                <a:schemeClr val="bg1"/>
              </a:solidFill>
            </a:endParaRPr>
          </a:p>
        </p:txBody>
      </p:sp>
      <p:pic>
        <p:nvPicPr>
          <p:cNvPr id="2" name="Picture 1">
            <a:extLst>
              <a:ext uri="{FF2B5EF4-FFF2-40B4-BE49-F238E27FC236}">
                <a16:creationId xmlns:a16="http://schemas.microsoft.com/office/drawing/2014/main" id="{19451E86-0E69-8412-7843-BE468D8E2E9A}"/>
              </a:ext>
            </a:extLst>
          </p:cNvPr>
          <p:cNvPicPr>
            <a:picLocks noChangeAspect="1"/>
          </p:cNvPicPr>
          <p:nvPr/>
        </p:nvPicPr>
        <p:blipFill>
          <a:blip r:embed="rId3"/>
          <a:stretch>
            <a:fillRect/>
          </a:stretch>
        </p:blipFill>
        <p:spPr>
          <a:xfrm>
            <a:off x="311427" y="1522655"/>
            <a:ext cx="5355348" cy="4032477"/>
          </a:xfrm>
          <a:prstGeom prst="rect">
            <a:avLst/>
          </a:prstGeom>
        </p:spPr>
      </p:pic>
      <p:sp>
        <p:nvSpPr>
          <p:cNvPr id="3" name="Rectangle 2">
            <a:extLst>
              <a:ext uri="{FF2B5EF4-FFF2-40B4-BE49-F238E27FC236}">
                <a16:creationId xmlns:a16="http://schemas.microsoft.com/office/drawing/2014/main" id="{5A25B834-2A26-AB72-CEF3-A78D11C30EE7}"/>
              </a:ext>
            </a:extLst>
          </p:cNvPr>
          <p:cNvSpPr/>
          <p:nvPr/>
        </p:nvSpPr>
        <p:spPr>
          <a:xfrm>
            <a:off x="1889165" y="3538893"/>
            <a:ext cx="1675348" cy="302324"/>
          </a:xfrm>
          <a:prstGeom prst="rect">
            <a:avLst/>
          </a:prstGeom>
          <a:solidFill>
            <a:schemeClr val="accent6">
              <a:lumMod val="40000"/>
              <a:lumOff val="60000"/>
              <a:alpha val="3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TextBox 3">
            <a:extLst>
              <a:ext uri="{FF2B5EF4-FFF2-40B4-BE49-F238E27FC236}">
                <a16:creationId xmlns:a16="http://schemas.microsoft.com/office/drawing/2014/main" id="{24067B7B-6349-DC1B-3A51-7D2417A31095}"/>
              </a:ext>
            </a:extLst>
          </p:cNvPr>
          <p:cNvSpPr txBox="1"/>
          <p:nvPr/>
        </p:nvSpPr>
        <p:spPr>
          <a:xfrm>
            <a:off x="3545032" y="3769905"/>
            <a:ext cx="734496" cy="369332"/>
          </a:xfrm>
          <a:prstGeom prst="rect">
            <a:avLst/>
          </a:prstGeom>
          <a:noFill/>
        </p:spPr>
        <p:txBody>
          <a:bodyPr wrap="none" rtlCol="0">
            <a:spAutoFit/>
          </a:bodyPr>
          <a:lstStyle/>
          <a:p>
            <a:r>
              <a:rPr lang="en-US" dirty="0">
                <a:solidFill>
                  <a:schemeClr val="bg1"/>
                </a:solidFill>
              </a:rPr>
              <a:t>Tuple</a:t>
            </a:r>
            <a:endParaRPr dirty="0">
              <a:solidFill>
                <a:schemeClr val="bg1"/>
              </a:solidFill>
            </a:endParaRPr>
          </a:p>
        </p:txBody>
      </p:sp>
      <p:sp>
        <p:nvSpPr>
          <p:cNvPr id="5" name="TextBox 4">
            <a:extLst>
              <a:ext uri="{FF2B5EF4-FFF2-40B4-BE49-F238E27FC236}">
                <a16:creationId xmlns:a16="http://schemas.microsoft.com/office/drawing/2014/main" id="{5810F917-C5D3-655F-9DE7-05217C5ED8E5}"/>
              </a:ext>
            </a:extLst>
          </p:cNvPr>
          <p:cNvSpPr txBox="1"/>
          <p:nvPr/>
        </p:nvSpPr>
        <p:spPr>
          <a:xfrm>
            <a:off x="3545032" y="4806589"/>
            <a:ext cx="833883" cy="369332"/>
          </a:xfrm>
          <a:prstGeom prst="rect">
            <a:avLst/>
          </a:prstGeom>
          <a:noFill/>
        </p:spPr>
        <p:txBody>
          <a:bodyPr wrap="none" rtlCol="0">
            <a:spAutoFit/>
          </a:bodyPr>
          <a:lstStyle/>
          <a:p>
            <a:r>
              <a:rPr lang="en-US" dirty="0">
                <a:solidFill>
                  <a:schemeClr val="bg1"/>
                </a:solidFill>
              </a:rPr>
              <a:t>Vector</a:t>
            </a:r>
            <a:endParaRPr dirty="0">
              <a:solidFill>
                <a:schemeClr val="bg1"/>
              </a:solidFill>
            </a:endParaRPr>
          </a:p>
        </p:txBody>
      </p:sp>
      <p:sp>
        <p:nvSpPr>
          <p:cNvPr id="6" name="Rectangle 5">
            <a:extLst>
              <a:ext uri="{FF2B5EF4-FFF2-40B4-BE49-F238E27FC236}">
                <a16:creationId xmlns:a16="http://schemas.microsoft.com/office/drawing/2014/main" id="{E583F69D-1CE5-FC7B-B268-C6CE95BEDC43}"/>
              </a:ext>
            </a:extLst>
          </p:cNvPr>
          <p:cNvSpPr/>
          <p:nvPr/>
        </p:nvSpPr>
        <p:spPr>
          <a:xfrm>
            <a:off x="1889165" y="4537922"/>
            <a:ext cx="1675348" cy="302324"/>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TextBox 9">
            <a:extLst>
              <a:ext uri="{FF2B5EF4-FFF2-40B4-BE49-F238E27FC236}">
                <a16:creationId xmlns:a16="http://schemas.microsoft.com/office/drawing/2014/main" id="{66619579-2357-4B74-F096-936029103FAD}"/>
              </a:ext>
            </a:extLst>
          </p:cNvPr>
          <p:cNvSpPr txBox="1"/>
          <p:nvPr/>
        </p:nvSpPr>
        <p:spPr>
          <a:xfrm>
            <a:off x="9456311" y="3769532"/>
            <a:ext cx="734496" cy="369332"/>
          </a:xfrm>
          <a:prstGeom prst="rect">
            <a:avLst/>
          </a:prstGeom>
          <a:noFill/>
        </p:spPr>
        <p:txBody>
          <a:bodyPr wrap="none" rtlCol="0">
            <a:spAutoFit/>
          </a:bodyPr>
          <a:lstStyle/>
          <a:p>
            <a:r>
              <a:rPr lang="en-US" dirty="0">
                <a:solidFill>
                  <a:schemeClr val="bg1"/>
                </a:solidFill>
              </a:rPr>
              <a:t>Tuple</a:t>
            </a:r>
            <a:endParaRPr dirty="0">
              <a:solidFill>
                <a:schemeClr val="bg1"/>
              </a:solidFill>
            </a:endParaRPr>
          </a:p>
        </p:txBody>
      </p:sp>
      <p:sp>
        <p:nvSpPr>
          <p:cNvPr id="11" name="TextBox 10">
            <a:extLst>
              <a:ext uri="{FF2B5EF4-FFF2-40B4-BE49-F238E27FC236}">
                <a16:creationId xmlns:a16="http://schemas.microsoft.com/office/drawing/2014/main" id="{46897C53-FA91-6E87-3402-B45E5DF82E3F}"/>
              </a:ext>
            </a:extLst>
          </p:cNvPr>
          <p:cNvSpPr txBox="1"/>
          <p:nvPr/>
        </p:nvSpPr>
        <p:spPr>
          <a:xfrm>
            <a:off x="9456311" y="4806216"/>
            <a:ext cx="833883" cy="369332"/>
          </a:xfrm>
          <a:prstGeom prst="rect">
            <a:avLst/>
          </a:prstGeom>
          <a:noFill/>
        </p:spPr>
        <p:txBody>
          <a:bodyPr wrap="none" rtlCol="0">
            <a:spAutoFit/>
          </a:bodyPr>
          <a:lstStyle/>
          <a:p>
            <a:r>
              <a:rPr lang="en-US" dirty="0">
                <a:solidFill>
                  <a:schemeClr val="bg1"/>
                </a:solidFill>
              </a:rPr>
              <a:t>Vector</a:t>
            </a:r>
            <a:endParaRPr dirty="0">
              <a:solidFill>
                <a:schemeClr val="bg1"/>
              </a:solidFill>
            </a:endParaRPr>
          </a:p>
        </p:txBody>
      </p:sp>
      <p:pic>
        <p:nvPicPr>
          <p:cNvPr id="19" name="Picture 18">
            <a:extLst>
              <a:ext uri="{FF2B5EF4-FFF2-40B4-BE49-F238E27FC236}">
                <a16:creationId xmlns:a16="http://schemas.microsoft.com/office/drawing/2014/main" id="{9AC98D2A-F15E-ABC9-3614-AED0925F9BFB}"/>
              </a:ext>
            </a:extLst>
          </p:cNvPr>
          <p:cNvPicPr>
            <a:picLocks noChangeAspect="1"/>
          </p:cNvPicPr>
          <p:nvPr/>
        </p:nvPicPr>
        <p:blipFill>
          <a:blip r:embed="rId4"/>
          <a:stretch>
            <a:fillRect/>
          </a:stretch>
        </p:blipFill>
        <p:spPr>
          <a:xfrm>
            <a:off x="6020553" y="1487534"/>
            <a:ext cx="5586021" cy="2441976"/>
          </a:xfrm>
          <a:prstGeom prst="rect">
            <a:avLst/>
          </a:prstGeom>
        </p:spPr>
      </p:pic>
      <p:sp>
        <p:nvSpPr>
          <p:cNvPr id="20" name="Rectangle 19">
            <a:extLst>
              <a:ext uri="{FF2B5EF4-FFF2-40B4-BE49-F238E27FC236}">
                <a16:creationId xmlns:a16="http://schemas.microsoft.com/office/drawing/2014/main" id="{D4DB2633-AC65-4D70-D824-0A5FA2533C81}"/>
              </a:ext>
            </a:extLst>
          </p:cNvPr>
          <p:cNvSpPr/>
          <p:nvPr/>
        </p:nvSpPr>
        <p:spPr>
          <a:xfrm>
            <a:off x="7366600" y="3133330"/>
            <a:ext cx="2638012" cy="302324"/>
          </a:xfrm>
          <a:prstGeom prst="rect">
            <a:avLst/>
          </a:prstGeom>
          <a:solidFill>
            <a:schemeClr val="accent6">
              <a:lumMod val="40000"/>
              <a:lumOff val="60000"/>
              <a:alpha val="3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extBox 20">
            <a:extLst>
              <a:ext uri="{FF2B5EF4-FFF2-40B4-BE49-F238E27FC236}">
                <a16:creationId xmlns:a16="http://schemas.microsoft.com/office/drawing/2014/main" id="{4DBDFF0D-F7D0-4199-9920-A13CA48A96B3}"/>
              </a:ext>
            </a:extLst>
          </p:cNvPr>
          <p:cNvSpPr txBox="1"/>
          <p:nvPr/>
        </p:nvSpPr>
        <p:spPr>
          <a:xfrm>
            <a:off x="9270116" y="2689976"/>
            <a:ext cx="1463862" cy="369332"/>
          </a:xfrm>
          <a:prstGeom prst="rect">
            <a:avLst/>
          </a:prstGeom>
          <a:noFill/>
        </p:spPr>
        <p:txBody>
          <a:bodyPr wrap="none" rtlCol="0">
            <a:spAutoFit/>
          </a:bodyPr>
          <a:lstStyle/>
          <a:p>
            <a:r>
              <a:rPr lang="en-US" dirty="0" err="1">
                <a:solidFill>
                  <a:schemeClr val="bg1"/>
                </a:solidFill>
              </a:rPr>
              <a:t>NamedTuple</a:t>
            </a:r>
            <a:endParaRPr dirty="0">
              <a:solidFill>
                <a:schemeClr val="bg1"/>
              </a:solidFill>
            </a:endParaRPr>
          </a:p>
        </p:txBody>
      </p:sp>
      <p:pic>
        <p:nvPicPr>
          <p:cNvPr id="22" name="Picture 21">
            <a:extLst>
              <a:ext uri="{FF2B5EF4-FFF2-40B4-BE49-F238E27FC236}">
                <a16:creationId xmlns:a16="http://schemas.microsoft.com/office/drawing/2014/main" id="{E4C15A1D-0ADB-CDAC-C8AD-98F22E73646A}"/>
              </a:ext>
            </a:extLst>
          </p:cNvPr>
          <p:cNvPicPr>
            <a:picLocks noChangeAspect="1"/>
          </p:cNvPicPr>
          <p:nvPr/>
        </p:nvPicPr>
        <p:blipFill>
          <a:blip r:embed="rId5"/>
          <a:stretch>
            <a:fillRect/>
          </a:stretch>
        </p:blipFill>
        <p:spPr>
          <a:xfrm>
            <a:off x="6020553" y="3955495"/>
            <a:ext cx="5731435" cy="2295461"/>
          </a:xfrm>
          <a:prstGeom prst="rect">
            <a:avLst/>
          </a:prstGeom>
        </p:spPr>
      </p:pic>
      <p:sp>
        <p:nvSpPr>
          <p:cNvPr id="23" name="Rectangle 22">
            <a:extLst>
              <a:ext uri="{FF2B5EF4-FFF2-40B4-BE49-F238E27FC236}">
                <a16:creationId xmlns:a16="http://schemas.microsoft.com/office/drawing/2014/main" id="{C2630EDE-65B8-1FD5-9798-683735BAB19E}"/>
              </a:ext>
            </a:extLst>
          </p:cNvPr>
          <p:cNvSpPr/>
          <p:nvPr/>
        </p:nvSpPr>
        <p:spPr>
          <a:xfrm>
            <a:off x="7228670" y="5507916"/>
            <a:ext cx="3061524" cy="261583"/>
          </a:xfrm>
          <a:prstGeom prst="rect">
            <a:avLst/>
          </a:prstGeom>
          <a:solidFill>
            <a:srgbClr val="FF0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TextBox 23">
            <a:extLst>
              <a:ext uri="{FF2B5EF4-FFF2-40B4-BE49-F238E27FC236}">
                <a16:creationId xmlns:a16="http://schemas.microsoft.com/office/drawing/2014/main" id="{0D9EE5FA-98F9-01CD-1955-029EC9A81F3D}"/>
              </a:ext>
            </a:extLst>
          </p:cNvPr>
          <p:cNvSpPr txBox="1"/>
          <p:nvPr/>
        </p:nvSpPr>
        <p:spPr>
          <a:xfrm>
            <a:off x="9270116" y="5081450"/>
            <a:ext cx="572593" cy="369332"/>
          </a:xfrm>
          <a:prstGeom prst="rect">
            <a:avLst/>
          </a:prstGeom>
          <a:noFill/>
        </p:spPr>
        <p:txBody>
          <a:bodyPr wrap="none" rtlCol="0">
            <a:spAutoFit/>
          </a:bodyPr>
          <a:lstStyle/>
          <a:p>
            <a:r>
              <a:rPr lang="en-US" dirty="0" err="1">
                <a:solidFill>
                  <a:schemeClr val="bg1"/>
                </a:solidFill>
              </a:rPr>
              <a:t>Dict</a:t>
            </a:r>
            <a:endParaRPr dirty="0">
              <a:solidFill>
                <a:schemeClr val="bg1"/>
              </a:solidFill>
            </a:endParaRPr>
          </a:p>
        </p:txBody>
      </p:sp>
      <p:sp>
        <p:nvSpPr>
          <p:cNvPr id="25" name="TextBox 24">
            <a:extLst>
              <a:ext uri="{FF2B5EF4-FFF2-40B4-BE49-F238E27FC236}">
                <a16:creationId xmlns:a16="http://schemas.microsoft.com/office/drawing/2014/main" id="{602AC0C3-B9E4-A007-2FA5-7566B61C93BF}"/>
              </a:ext>
            </a:extLst>
          </p:cNvPr>
          <p:cNvSpPr txBox="1"/>
          <p:nvPr/>
        </p:nvSpPr>
        <p:spPr>
          <a:xfrm>
            <a:off x="1217311" y="5769499"/>
            <a:ext cx="2744662" cy="369332"/>
          </a:xfrm>
          <a:prstGeom prst="rect">
            <a:avLst/>
          </a:prstGeom>
          <a:solidFill>
            <a:schemeClr val="accent4"/>
          </a:solidFill>
        </p:spPr>
        <p:txBody>
          <a:bodyPr wrap="none" rtlCol="0">
            <a:spAutoFit/>
          </a:bodyPr>
          <a:lstStyle/>
          <a:p>
            <a:r>
              <a:rPr lang="en-CN" dirty="0"/>
              <a:t>前提</a:t>
            </a:r>
            <a:r>
              <a:rPr lang="zh-CN" altLang="en-US" dirty="0"/>
              <a:t>：代码是类型稳定的</a:t>
            </a:r>
            <a:endParaRPr dirty="0"/>
          </a:p>
        </p:txBody>
      </p:sp>
    </p:spTree>
    <p:extLst>
      <p:ext uri="{BB962C8B-B14F-4D97-AF65-F5344CB8AC3E}">
        <p14:creationId xmlns:p14="http://schemas.microsoft.com/office/powerpoint/2010/main" val="28857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3.3 </a:t>
            </a:r>
            <a:r>
              <a:rPr lang="zh-CN" altLang="en-CN" dirty="0">
                <a:latin typeface="微软雅黑" panose="020B0503020204020204" pitchFamily="34" charset="-122"/>
                <a:ea typeface="微软雅黑" panose="020B0503020204020204" pitchFamily="34" charset="-122"/>
              </a:rPr>
              <a:t>数值类型</a:t>
            </a:r>
            <a:r>
              <a:rPr lang="zh-CN" altLang="en-US" dirty="0">
                <a:latin typeface="微软雅黑" panose="020B0503020204020204" pitchFamily="34" charset="-122"/>
                <a:ea typeface="微软雅黑" panose="020B0503020204020204" pitchFamily="34" charset="-122"/>
              </a:rPr>
              <a:t>：小结</a:t>
            </a:r>
          </a:p>
        </p:txBody>
      </p:sp>
      <p:sp>
        <p:nvSpPr>
          <p:cNvPr id="17" name="TextBox 16">
            <a:extLst>
              <a:ext uri="{FF2B5EF4-FFF2-40B4-BE49-F238E27FC236}">
                <a16:creationId xmlns:a16="http://schemas.microsoft.com/office/drawing/2014/main" id="{BC6ED2C5-0790-0FF6-5F51-B78D6589F14C}"/>
              </a:ext>
            </a:extLst>
          </p:cNvPr>
          <p:cNvSpPr txBox="1"/>
          <p:nvPr/>
        </p:nvSpPr>
        <p:spPr>
          <a:xfrm>
            <a:off x="10774282" y="1296244"/>
            <a:ext cx="1338828" cy="369332"/>
          </a:xfrm>
          <a:prstGeom prst="rect">
            <a:avLst/>
          </a:prstGeom>
          <a:noFill/>
        </p:spPr>
        <p:txBody>
          <a:bodyPr wrap="none" rtlCol="0">
            <a:spAutoFit/>
          </a:bodyPr>
          <a:lstStyle/>
          <a:p>
            <a:r>
              <a:rPr lang="en-CN" dirty="0">
                <a:solidFill>
                  <a:schemeClr val="bg1"/>
                </a:solidFill>
              </a:rPr>
              <a:t>可变结构体</a:t>
            </a:r>
            <a:endParaRPr dirty="0">
              <a:solidFill>
                <a:schemeClr val="bg1"/>
              </a:solidFill>
            </a:endParaRPr>
          </a:p>
        </p:txBody>
      </p:sp>
      <p:cxnSp>
        <p:nvCxnSpPr>
          <p:cNvPr id="3" name="Straight Connector 2">
            <a:extLst>
              <a:ext uri="{FF2B5EF4-FFF2-40B4-BE49-F238E27FC236}">
                <a16:creationId xmlns:a16="http://schemas.microsoft.com/office/drawing/2014/main" id="{D3F5BB44-501D-150B-3E4D-A402AD8D631A}"/>
              </a:ext>
            </a:extLst>
          </p:cNvPr>
          <p:cNvCxnSpPr>
            <a:cxnSpLocks/>
          </p:cNvCxnSpPr>
          <p:nvPr/>
        </p:nvCxnSpPr>
        <p:spPr>
          <a:xfrm>
            <a:off x="6096000" y="933226"/>
            <a:ext cx="0" cy="537075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FB3614F-2958-0A08-EF6F-E7A767A7325F}"/>
              </a:ext>
            </a:extLst>
          </p:cNvPr>
          <p:cNvSpPr txBox="1"/>
          <p:nvPr/>
        </p:nvSpPr>
        <p:spPr>
          <a:xfrm>
            <a:off x="441063" y="949310"/>
            <a:ext cx="3416320" cy="369332"/>
          </a:xfrm>
          <a:prstGeom prst="rect">
            <a:avLst/>
          </a:prstGeom>
          <a:noFill/>
        </p:spPr>
        <p:txBody>
          <a:bodyPr wrap="none" rtlCol="0">
            <a:spAutoFit/>
          </a:bodyPr>
          <a:lstStyle/>
          <a:p>
            <a:r>
              <a:rPr lang="en-US" dirty="0" err="1"/>
              <a:t>具体数值类型对于编译器更友好</a:t>
            </a:r>
            <a:endParaRPr dirty="0"/>
          </a:p>
        </p:txBody>
      </p:sp>
      <p:sp>
        <p:nvSpPr>
          <p:cNvPr id="7" name="TextBox 6">
            <a:extLst>
              <a:ext uri="{FF2B5EF4-FFF2-40B4-BE49-F238E27FC236}">
                <a16:creationId xmlns:a16="http://schemas.microsoft.com/office/drawing/2014/main" id="{40330897-F974-CB2B-64CC-285BD9A5B357}"/>
              </a:ext>
            </a:extLst>
          </p:cNvPr>
          <p:cNvSpPr txBox="1"/>
          <p:nvPr/>
        </p:nvSpPr>
        <p:spPr>
          <a:xfrm>
            <a:off x="871370" y="1665576"/>
            <a:ext cx="4668818" cy="1077218"/>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sz="1600" dirty="0" err="1"/>
              <a:t>矩阵元素以及结构体的元素为具体数值类型时</a:t>
            </a:r>
            <a:r>
              <a:rPr lang="zh-CN" altLang="en-US" sz="1600" dirty="0"/>
              <a:t>，相关的计算性能会得到大大提高</a:t>
            </a:r>
            <a:endParaRPr lang="en-US" altLang="zh-CN" sz="1600" dirty="0"/>
          </a:p>
          <a:p>
            <a:pPr marL="285750" indent="-285750">
              <a:buFont typeface="Arial" panose="020B0604020202020204" pitchFamily="34" charset="0"/>
              <a:buChar char="•"/>
            </a:pPr>
            <a:r>
              <a:rPr lang="zh-CN" altLang="en-US" sz="1600" dirty="0"/>
              <a:t>可以使用参数化结构体来构造泛型的结构体定义</a:t>
            </a:r>
            <a:endParaRPr lang="en-US" altLang="zh-CN" sz="1600" dirty="0"/>
          </a:p>
        </p:txBody>
      </p:sp>
      <p:sp>
        <p:nvSpPr>
          <p:cNvPr id="9" name="TextBox 8">
            <a:extLst>
              <a:ext uri="{FF2B5EF4-FFF2-40B4-BE49-F238E27FC236}">
                <a16:creationId xmlns:a16="http://schemas.microsoft.com/office/drawing/2014/main" id="{879B5008-4232-FDD7-B131-0EA970B56A12}"/>
              </a:ext>
            </a:extLst>
          </p:cNvPr>
          <p:cNvSpPr txBox="1"/>
          <p:nvPr/>
        </p:nvSpPr>
        <p:spPr>
          <a:xfrm>
            <a:off x="441063" y="3244334"/>
            <a:ext cx="3902030" cy="369332"/>
          </a:xfrm>
          <a:prstGeom prst="rect">
            <a:avLst/>
          </a:prstGeom>
          <a:noFill/>
        </p:spPr>
        <p:txBody>
          <a:bodyPr wrap="none" rtlCol="0">
            <a:spAutoFit/>
          </a:bodyPr>
          <a:lstStyle/>
          <a:p>
            <a:r>
              <a:rPr lang="en-US" dirty="0"/>
              <a:t>Julia </a:t>
            </a:r>
            <a:r>
              <a:rPr lang="en-US" dirty="0" err="1"/>
              <a:t>中大部分类型标记用于两种目的</a:t>
            </a:r>
            <a:endParaRPr dirty="0"/>
          </a:p>
        </p:txBody>
      </p:sp>
      <p:sp>
        <p:nvSpPr>
          <p:cNvPr id="10" name="TextBox 9">
            <a:extLst>
              <a:ext uri="{FF2B5EF4-FFF2-40B4-BE49-F238E27FC236}">
                <a16:creationId xmlns:a16="http://schemas.microsoft.com/office/drawing/2014/main" id="{267BB362-C666-7F65-A2CB-597D068162EE}"/>
              </a:ext>
            </a:extLst>
          </p:cNvPr>
          <p:cNvSpPr txBox="1"/>
          <p:nvPr/>
        </p:nvSpPr>
        <p:spPr>
          <a:xfrm>
            <a:off x="871370" y="3969505"/>
            <a:ext cx="4668818" cy="830997"/>
          </a:xfrm>
          <a:prstGeom prst="rect">
            <a:avLst/>
          </a:prstGeom>
          <a:solidFill>
            <a:schemeClr val="accent5">
              <a:lumMod val="20000"/>
              <a:lumOff val="80000"/>
            </a:schemeClr>
          </a:solidFill>
        </p:spPr>
        <p:txBody>
          <a:bodyPr wrap="square" rtlCol="0">
            <a:spAutoFit/>
          </a:bodyPr>
          <a:lstStyle>
            <a:defPPr>
              <a:defRPr lang="zh-CN"/>
            </a:defPPr>
            <a:lvl1pPr marL="285750" indent="-285750">
              <a:buFont typeface="Arial" panose="020B0604020202020204" pitchFamily="34" charset="0"/>
              <a:buChar char="•"/>
              <a:defRPr sz="1600"/>
            </a:lvl1pPr>
          </a:lstStyle>
          <a:p>
            <a:r>
              <a:rPr lang="en-CN" dirty="0"/>
              <a:t>结构体的元素定义需要类型标记</a:t>
            </a:r>
            <a:r>
              <a:rPr lang="zh-CN" altLang="en-US" dirty="0"/>
              <a:t>来构造具体类型来优化结构体性能</a:t>
            </a:r>
            <a:endParaRPr lang="en-CN" dirty="0"/>
          </a:p>
          <a:p>
            <a:r>
              <a:rPr lang="zh-CN" altLang="en-US" dirty="0"/>
              <a:t>函数定义处使用类型标记来构造多重派发规则</a:t>
            </a:r>
            <a:endParaRPr lang="en-US" altLang="zh-CN" dirty="0"/>
          </a:p>
        </p:txBody>
      </p:sp>
      <p:sp>
        <p:nvSpPr>
          <p:cNvPr id="11" name="TextBox 10">
            <a:extLst>
              <a:ext uri="{FF2B5EF4-FFF2-40B4-BE49-F238E27FC236}">
                <a16:creationId xmlns:a16="http://schemas.microsoft.com/office/drawing/2014/main" id="{62C26830-27F0-47FB-DC38-FC4C82B344F0}"/>
              </a:ext>
            </a:extLst>
          </p:cNvPr>
          <p:cNvSpPr txBox="1"/>
          <p:nvPr/>
        </p:nvSpPr>
        <p:spPr>
          <a:xfrm>
            <a:off x="6365839" y="967576"/>
            <a:ext cx="4339650" cy="369332"/>
          </a:xfrm>
          <a:prstGeom prst="rect">
            <a:avLst/>
          </a:prstGeom>
          <a:noFill/>
        </p:spPr>
        <p:txBody>
          <a:bodyPr wrap="none" rtlCol="0">
            <a:spAutoFit/>
          </a:bodyPr>
          <a:lstStyle/>
          <a:p>
            <a:r>
              <a:rPr lang="en-US" dirty="0" err="1"/>
              <a:t>不可变结构体有可能使用更高效的栈内存</a:t>
            </a:r>
            <a:endParaRPr dirty="0"/>
          </a:p>
        </p:txBody>
      </p:sp>
      <p:sp>
        <p:nvSpPr>
          <p:cNvPr id="18" name="TextBox 17">
            <a:extLst>
              <a:ext uri="{FF2B5EF4-FFF2-40B4-BE49-F238E27FC236}">
                <a16:creationId xmlns:a16="http://schemas.microsoft.com/office/drawing/2014/main" id="{7F81C171-855A-0A56-DAEA-A957D04DB8F9}"/>
              </a:ext>
            </a:extLst>
          </p:cNvPr>
          <p:cNvSpPr txBox="1"/>
          <p:nvPr/>
        </p:nvSpPr>
        <p:spPr>
          <a:xfrm>
            <a:off x="6828666" y="1611788"/>
            <a:ext cx="4668818" cy="1569660"/>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zh-CN" altLang="en-US" sz="1600" dirty="0"/>
              <a:t>很多编程任务都可以使用不可变结构体来完成</a:t>
            </a:r>
            <a:endParaRPr lang="en-US" altLang="zh-CN" sz="1600" dirty="0"/>
          </a:p>
          <a:p>
            <a:pPr marL="285750" indent="-285750">
              <a:buFont typeface="Arial" panose="020B0604020202020204" pitchFamily="34" charset="0"/>
              <a:buChar char="•"/>
            </a:pPr>
            <a:r>
              <a:rPr lang="zh-CN" altLang="en-US" sz="1600" dirty="0"/>
              <a:t>不可变结构体的修改往往表现为创建一个新的结构体（性能有时会比可变结构体修改更好）</a:t>
            </a:r>
            <a:endParaRPr lang="en-US" altLang="zh-CN" sz="1600" dirty="0"/>
          </a:p>
          <a:p>
            <a:pPr marL="285750" indent="-285750">
              <a:buFont typeface="Arial" panose="020B0604020202020204" pitchFamily="34" charset="0"/>
              <a:buChar char="•"/>
            </a:pPr>
            <a:r>
              <a:rPr lang="zh-CN" altLang="en-US" sz="1600" dirty="0"/>
              <a:t>恰当的不可变结构体使用可以带来零开销抽象</a:t>
            </a:r>
            <a:endParaRPr lang="en-US" altLang="zh-CN" sz="1600" dirty="0"/>
          </a:p>
          <a:p>
            <a:pPr marL="285750" indent="-285750">
              <a:buFont typeface="Arial" panose="020B0604020202020204" pitchFamily="34" charset="0"/>
              <a:buChar char="•"/>
            </a:pPr>
            <a:r>
              <a:rPr lang="en-US" sz="1600" dirty="0"/>
              <a:t>Julia</a:t>
            </a:r>
            <a:r>
              <a:rPr lang="en-US" altLang="zh-CN" sz="1600" dirty="0"/>
              <a:t> </a:t>
            </a:r>
            <a:r>
              <a:rPr lang="zh-CN" altLang="en-US" sz="1600" dirty="0"/>
              <a:t>中常常使用 </a:t>
            </a:r>
            <a:r>
              <a:rPr lang="en-US" altLang="zh-CN" sz="1600" dirty="0"/>
              <a:t>Tuple </a:t>
            </a:r>
            <a:r>
              <a:rPr lang="zh-CN" altLang="en-US" sz="1600" dirty="0"/>
              <a:t>或者 </a:t>
            </a:r>
            <a:r>
              <a:rPr lang="en-US" altLang="zh-CN" sz="1600" dirty="0" err="1"/>
              <a:t>NamedTuple</a:t>
            </a:r>
            <a:r>
              <a:rPr lang="en-US" altLang="zh-CN" sz="1600" dirty="0"/>
              <a:t> </a:t>
            </a:r>
            <a:r>
              <a:rPr lang="zh-CN" altLang="en-US" sz="1600" dirty="0"/>
              <a:t>来避免不必要的矩阵与字典使用</a:t>
            </a:r>
          </a:p>
        </p:txBody>
      </p:sp>
      <p:sp>
        <p:nvSpPr>
          <p:cNvPr id="21" name="TextBox 20">
            <a:extLst>
              <a:ext uri="{FF2B5EF4-FFF2-40B4-BE49-F238E27FC236}">
                <a16:creationId xmlns:a16="http://schemas.microsoft.com/office/drawing/2014/main" id="{B7E9128E-3E80-41FF-9445-5464EB652C54}"/>
              </a:ext>
            </a:extLst>
          </p:cNvPr>
          <p:cNvSpPr txBox="1"/>
          <p:nvPr/>
        </p:nvSpPr>
        <p:spPr>
          <a:xfrm>
            <a:off x="6458204" y="3969505"/>
            <a:ext cx="5493812" cy="646331"/>
          </a:xfrm>
          <a:prstGeom prst="rect">
            <a:avLst/>
          </a:prstGeom>
          <a:solidFill>
            <a:schemeClr val="accent5">
              <a:lumMod val="60000"/>
              <a:lumOff val="40000"/>
            </a:schemeClr>
          </a:solidFill>
        </p:spPr>
        <p:txBody>
          <a:bodyPr wrap="none" rtlCol="0">
            <a:spAutoFit/>
          </a:bodyPr>
          <a:lstStyle/>
          <a:p>
            <a:r>
              <a:rPr lang="en-US" dirty="0" err="1"/>
              <a:t>编译器能做的假设越强</a:t>
            </a:r>
            <a:r>
              <a:rPr lang="zh-CN" altLang="en-US" dirty="0"/>
              <a:t>（具体类型、数值不可变），</a:t>
            </a:r>
            <a:endParaRPr lang="en-US" altLang="zh-CN" dirty="0"/>
          </a:p>
          <a:p>
            <a:r>
              <a:rPr lang="zh-CN" altLang="en-US" dirty="0"/>
              <a:t>编译器越有可能生成高性能的代码。</a:t>
            </a:r>
            <a:endParaRPr dirty="0"/>
          </a:p>
        </p:txBody>
      </p:sp>
    </p:spTree>
    <p:extLst>
      <p:ext uri="{BB962C8B-B14F-4D97-AF65-F5344CB8AC3E}">
        <p14:creationId xmlns:p14="http://schemas.microsoft.com/office/powerpoint/2010/main" val="3461961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25802B-3B84-452F-D7CE-442E0F3DE01C}"/>
              </a:ext>
            </a:extLst>
          </p:cNvPr>
          <p:cNvSpPr/>
          <p:nvPr/>
        </p:nvSpPr>
        <p:spPr>
          <a:xfrm>
            <a:off x="-1" y="2059450"/>
            <a:ext cx="12192001" cy="273910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a:solidFill>
                <a:prstClr val="white"/>
              </a:solidFill>
              <a:latin typeface="等线" panose="02010600030101010101" pitchFamily="2" charset="-122"/>
              <a:ea typeface="等线"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FABDE7D0-6E6A-556C-5A47-A3EE013200BF}"/>
              </a:ext>
            </a:extLst>
          </p:cNvPr>
          <p:cNvPicPr>
            <a:picLocks noChangeAspect="1"/>
          </p:cNvPicPr>
          <p:nvPr/>
        </p:nvPicPr>
        <p:blipFill>
          <a:blip r:embed="rId3"/>
          <a:stretch>
            <a:fillRect/>
          </a:stretch>
        </p:blipFill>
        <p:spPr>
          <a:xfrm>
            <a:off x="0" y="0"/>
            <a:ext cx="1941181" cy="733979"/>
          </a:xfrm>
          <a:prstGeom prst="rect">
            <a:avLst/>
          </a:prstGeom>
        </p:spPr>
      </p:pic>
      <p:sp>
        <p:nvSpPr>
          <p:cNvPr id="4" name="文本框 3">
            <a:extLst>
              <a:ext uri="{FF2B5EF4-FFF2-40B4-BE49-F238E27FC236}">
                <a16:creationId xmlns:a16="http://schemas.microsoft.com/office/drawing/2014/main" id="{5D7CB9B5-A7F9-C12C-10F3-FA1E12A77C18}"/>
              </a:ext>
            </a:extLst>
          </p:cNvPr>
          <p:cNvSpPr txBox="1"/>
          <p:nvPr/>
        </p:nvSpPr>
        <p:spPr>
          <a:xfrm>
            <a:off x="892681" y="2829559"/>
            <a:ext cx="1666240" cy="1198880"/>
          </a:xfrm>
          <a:prstGeom prst="rect">
            <a:avLst/>
          </a:prstGeom>
          <a:noFill/>
        </p:spPr>
        <p:txBody>
          <a:bodyPr wrap="square" rtlCol="0">
            <a:spAutoFit/>
          </a:bodyPr>
          <a:lstStyle/>
          <a:p>
            <a:r>
              <a:rPr lang="en-US" altLang="zh-CN" sz="7200" b="1" noProof="1">
                <a:solidFill>
                  <a:schemeClr val="bg1">
                    <a:alpha val="40000"/>
                  </a:schemeClr>
                </a:solidFill>
                <a:latin typeface="Arial Bold" panose="020B0604020202020204" charset="0"/>
                <a:ea typeface="黑体" pitchFamily="2" charset="-122"/>
                <a:cs typeface="Arial Bold" panose="020B0604020202020204" charset="0"/>
              </a:rPr>
              <a:t>04</a:t>
            </a:r>
            <a:endParaRPr lang="en-US" altLang="zh-CN" sz="7200" b="1" noProof="1">
              <a:solidFill>
                <a:schemeClr val="bg1">
                  <a:alpha val="40000"/>
                </a:schemeClr>
              </a:solidFill>
              <a:latin typeface="Arial Bold" panose="020B0604020202020204" charset="0"/>
              <a:cs typeface="Arial Bold" panose="020B0604020202020204" charset="0"/>
            </a:endParaRPr>
          </a:p>
        </p:txBody>
      </p:sp>
      <p:sp>
        <p:nvSpPr>
          <p:cNvPr id="5" name="文本框 1">
            <a:extLst>
              <a:ext uri="{FF2B5EF4-FFF2-40B4-BE49-F238E27FC236}">
                <a16:creationId xmlns:a16="http://schemas.microsoft.com/office/drawing/2014/main" id="{FB1195B0-02EB-FC0F-D6D2-94E6E110FE4E}"/>
              </a:ext>
            </a:extLst>
          </p:cNvPr>
          <p:cNvSpPr txBox="1"/>
          <p:nvPr/>
        </p:nvSpPr>
        <p:spPr>
          <a:xfrm>
            <a:off x="2244723" y="3198811"/>
            <a:ext cx="4378325" cy="461665"/>
          </a:xfrm>
          <a:prstGeom prst="rect">
            <a:avLst/>
          </a:prstGeom>
          <a:noFill/>
          <a:ln w="9525">
            <a:noFill/>
          </a:ln>
        </p:spPr>
        <p:txBody>
          <a:bodyPr wrap="square" anchor="t" anchorCtr="0">
            <a:spAutoFit/>
          </a:bodyPr>
          <a:lstStyle/>
          <a:p>
            <a:pPr indent="0"/>
            <a:r>
              <a:rPr lang="en-US"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Julia</a:t>
            </a:r>
            <a:r>
              <a:rPr lang="zh-CN" altLang="en-US"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性能优化：多重派发</a:t>
            </a:r>
            <a:endParaRPr lang="zh-CN" altLang="en-US" sz="2400" b="1" dirty="0">
              <a:solidFill>
                <a:schemeClr val="bg1"/>
              </a:solidFill>
              <a:latin typeface="Arial Bold" panose="020B0604020202020204" charset="0"/>
              <a:ea typeface="黑体" pitchFamily="2" charset="-122"/>
            </a:endParaRPr>
          </a:p>
        </p:txBody>
      </p:sp>
    </p:spTree>
    <p:extLst>
      <p:ext uri="{BB962C8B-B14F-4D97-AF65-F5344CB8AC3E}">
        <p14:creationId xmlns:p14="http://schemas.microsoft.com/office/powerpoint/2010/main" val="2410518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4.1 </a:t>
            </a:r>
            <a:r>
              <a:rPr lang="zh-CN" altLang="en-CN" dirty="0">
                <a:latin typeface="微软雅黑" panose="020B0503020204020204" pitchFamily="34" charset="-122"/>
                <a:ea typeface="微软雅黑" panose="020B0503020204020204" pitchFamily="34" charset="-122"/>
              </a:rPr>
              <a:t>多重</a:t>
            </a:r>
            <a:r>
              <a:rPr lang="zh-CN" altLang="en-US" dirty="0">
                <a:latin typeface="微软雅黑" panose="020B0503020204020204" pitchFamily="34" charset="-122"/>
                <a:ea typeface="微软雅黑" panose="020B0503020204020204" pitchFamily="34" charset="-122"/>
              </a:rPr>
              <a:t>派发</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函数与方法</a:t>
            </a:r>
          </a:p>
        </p:txBody>
      </p:sp>
      <p:sp>
        <p:nvSpPr>
          <p:cNvPr id="11" name="TextBox 10">
            <a:extLst>
              <a:ext uri="{FF2B5EF4-FFF2-40B4-BE49-F238E27FC236}">
                <a16:creationId xmlns:a16="http://schemas.microsoft.com/office/drawing/2014/main" id="{0B062BFF-A553-B719-CA8B-B0B8227C72A5}"/>
              </a:ext>
            </a:extLst>
          </p:cNvPr>
          <p:cNvSpPr txBox="1"/>
          <p:nvPr/>
        </p:nvSpPr>
        <p:spPr>
          <a:xfrm>
            <a:off x="311427" y="771845"/>
            <a:ext cx="8932253" cy="369332"/>
          </a:xfrm>
          <a:prstGeom prst="rect">
            <a:avLst/>
          </a:prstGeom>
          <a:noFill/>
        </p:spPr>
        <p:txBody>
          <a:bodyPr wrap="none" rtlCol="0">
            <a:spAutoFit/>
          </a:bodyPr>
          <a:lstStyle/>
          <a:p>
            <a:r>
              <a:rPr lang="en-US" dirty="0"/>
              <a:t>Julia </a:t>
            </a:r>
            <a:r>
              <a:rPr lang="en-US" b="1" dirty="0" err="1"/>
              <a:t>函数</a:t>
            </a:r>
            <a:r>
              <a:rPr lang="en-US" dirty="0"/>
              <a:t> (function) </a:t>
            </a:r>
            <a:r>
              <a:rPr lang="en-US" dirty="0" err="1"/>
              <a:t>由多个</a:t>
            </a:r>
            <a:r>
              <a:rPr lang="en-US" b="1" dirty="0" err="1"/>
              <a:t>方法</a:t>
            </a:r>
            <a:r>
              <a:rPr lang="zh-CN" altLang="en-US" dirty="0"/>
              <a:t> </a:t>
            </a:r>
            <a:r>
              <a:rPr lang="en-US" altLang="zh-CN" dirty="0"/>
              <a:t>(method) </a:t>
            </a:r>
            <a:r>
              <a:rPr lang="zh-CN" altLang="en-US" dirty="0"/>
              <a:t>共同定义，多重派发调用最匹配的方法定义</a:t>
            </a:r>
            <a:endParaRPr dirty="0"/>
          </a:p>
        </p:txBody>
      </p:sp>
      <p:grpSp>
        <p:nvGrpSpPr>
          <p:cNvPr id="28" name="Group 27">
            <a:extLst>
              <a:ext uri="{FF2B5EF4-FFF2-40B4-BE49-F238E27FC236}">
                <a16:creationId xmlns:a16="http://schemas.microsoft.com/office/drawing/2014/main" id="{C782B4BF-FBFE-20EF-257D-4B51F48FEDA6}"/>
              </a:ext>
            </a:extLst>
          </p:cNvPr>
          <p:cNvGrpSpPr/>
          <p:nvPr/>
        </p:nvGrpSpPr>
        <p:grpSpPr>
          <a:xfrm>
            <a:off x="636154" y="1475509"/>
            <a:ext cx="4622800" cy="3657600"/>
            <a:chOff x="875145" y="1600200"/>
            <a:chExt cx="4622800" cy="3657600"/>
          </a:xfrm>
        </p:grpSpPr>
        <p:pic>
          <p:nvPicPr>
            <p:cNvPr id="12" name="Picture 11">
              <a:extLst>
                <a:ext uri="{FF2B5EF4-FFF2-40B4-BE49-F238E27FC236}">
                  <a16:creationId xmlns:a16="http://schemas.microsoft.com/office/drawing/2014/main" id="{B6B1D598-3A82-392B-D405-7B4ABA665CFF}"/>
                </a:ext>
              </a:extLst>
            </p:cNvPr>
            <p:cNvPicPr>
              <a:picLocks noChangeAspect="1"/>
            </p:cNvPicPr>
            <p:nvPr/>
          </p:nvPicPr>
          <p:blipFill>
            <a:blip r:embed="rId3"/>
            <a:stretch>
              <a:fillRect/>
            </a:stretch>
          </p:blipFill>
          <p:spPr>
            <a:xfrm>
              <a:off x="875145" y="1600200"/>
              <a:ext cx="4622800" cy="3657600"/>
            </a:xfrm>
            <a:prstGeom prst="rect">
              <a:avLst/>
            </a:prstGeom>
          </p:spPr>
        </p:pic>
        <p:pic>
          <p:nvPicPr>
            <p:cNvPr id="13" name="Picture 12">
              <a:extLst>
                <a:ext uri="{FF2B5EF4-FFF2-40B4-BE49-F238E27FC236}">
                  <a16:creationId xmlns:a16="http://schemas.microsoft.com/office/drawing/2014/main" id="{F4E3106E-410D-0039-7126-E65E7FF631C6}"/>
                </a:ext>
              </a:extLst>
            </p:cNvPr>
            <p:cNvPicPr>
              <a:picLocks noChangeAspect="1"/>
            </p:cNvPicPr>
            <p:nvPr/>
          </p:nvPicPr>
          <p:blipFill>
            <a:blip r:embed="rId4"/>
            <a:stretch>
              <a:fillRect/>
            </a:stretch>
          </p:blipFill>
          <p:spPr>
            <a:xfrm>
              <a:off x="1793053" y="1801668"/>
              <a:ext cx="2984500" cy="241300"/>
            </a:xfrm>
            <a:prstGeom prst="rect">
              <a:avLst/>
            </a:prstGeom>
          </p:spPr>
        </p:pic>
        <p:pic>
          <p:nvPicPr>
            <p:cNvPr id="14" name="Picture 13">
              <a:extLst>
                <a:ext uri="{FF2B5EF4-FFF2-40B4-BE49-F238E27FC236}">
                  <a16:creationId xmlns:a16="http://schemas.microsoft.com/office/drawing/2014/main" id="{9F6FD2F5-2BAA-FE18-F8A1-583B510205D8}"/>
                </a:ext>
              </a:extLst>
            </p:cNvPr>
            <p:cNvPicPr>
              <a:picLocks noChangeAspect="1"/>
            </p:cNvPicPr>
            <p:nvPr/>
          </p:nvPicPr>
          <p:blipFill>
            <a:blip r:embed="rId4"/>
            <a:stretch>
              <a:fillRect/>
            </a:stretch>
          </p:blipFill>
          <p:spPr>
            <a:xfrm>
              <a:off x="1784974" y="2381341"/>
              <a:ext cx="2984500" cy="241300"/>
            </a:xfrm>
            <a:prstGeom prst="rect">
              <a:avLst/>
            </a:prstGeom>
          </p:spPr>
        </p:pic>
        <p:pic>
          <p:nvPicPr>
            <p:cNvPr id="15" name="Picture 14">
              <a:extLst>
                <a:ext uri="{FF2B5EF4-FFF2-40B4-BE49-F238E27FC236}">
                  <a16:creationId xmlns:a16="http://schemas.microsoft.com/office/drawing/2014/main" id="{D0E8F4F5-392B-747C-E792-1F6CC91E8F4E}"/>
                </a:ext>
              </a:extLst>
            </p:cNvPr>
            <p:cNvPicPr>
              <a:picLocks noChangeAspect="1"/>
            </p:cNvPicPr>
            <p:nvPr/>
          </p:nvPicPr>
          <p:blipFill>
            <a:blip r:embed="rId4"/>
            <a:stretch>
              <a:fillRect/>
            </a:stretch>
          </p:blipFill>
          <p:spPr>
            <a:xfrm>
              <a:off x="1784974" y="2840364"/>
              <a:ext cx="2984500" cy="241300"/>
            </a:xfrm>
            <a:prstGeom prst="rect">
              <a:avLst/>
            </a:prstGeom>
          </p:spPr>
        </p:pic>
        <p:sp>
          <p:nvSpPr>
            <p:cNvPr id="21" name="TextBox 20">
              <a:extLst>
                <a:ext uri="{FF2B5EF4-FFF2-40B4-BE49-F238E27FC236}">
                  <a16:creationId xmlns:a16="http://schemas.microsoft.com/office/drawing/2014/main" id="{76CEE4F4-4F08-1C91-284A-9263CFE66E98}"/>
                </a:ext>
              </a:extLst>
            </p:cNvPr>
            <p:cNvSpPr txBox="1"/>
            <p:nvPr/>
          </p:nvSpPr>
          <p:spPr>
            <a:xfrm>
              <a:off x="5029943" y="1663168"/>
              <a:ext cx="215612" cy="276999"/>
            </a:xfrm>
            <a:prstGeom prst="rect">
              <a:avLst/>
            </a:prstGeom>
            <a:solidFill>
              <a:schemeClr val="accent2"/>
            </a:solidFill>
          </p:spPr>
          <p:txBody>
            <a:bodyPr wrap="square">
              <a:spAutoFit/>
            </a:bodyPr>
            <a:lstStyle/>
            <a:p>
              <a:pPr algn="ctr"/>
              <a:r>
                <a:rPr lang="en-CN" sz="1200" dirty="0"/>
                <a:t>1</a:t>
              </a:r>
              <a:endParaRPr sz="1200" dirty="0"/>
            </a:p>
          </p:txBody>
        </p:sp>
        <p:sp>
          <p:nvSpPr>
            <p:cNvPr id="22" name="TextBox 21">
              <a:extLst>
                <a:ext uri="{FF2B5EF4-FFF2-40B4-BE49-F238E27FC236}">
                  <a16:creationId xmlns:a16="http://schemas.microsoft.com/office/drawing/2014/main" id="{E0ADEB95-8BC4-CC62-915A-E1BEC79BC671}"/>
                </a:ext>
              </a:extLst>
            </p:cNvPr>
            <p:cNvSpPr txBox="1"/>
            <p:nvPr/>
          </p:nvSpPr>
          <p:spPr>
            <a:xfrm>
              <a:off x="5029943" y="2206662"/>
              <a:ext cx="215612" cy="276999"/>
            </a:xfrm>
            <a:prstGeom prst="rect">
              <a:avLst/>
            </a:prstGeom>
            <a:solidFill>
              <a:schemeClr val="accent4"/>
            </a:solidFill>
          </p:spPr>
          <p:txBody>
            <a:bodyPr wrap="square">
              <a:spAutoFit/>
            </a:bodyPr>
            <a:lstStyle/>
            <a:p>
              <a:pPr algn="ctr"/>
              <a:r>
                <a:rPr lang="en-US" altLang="zh-CN" sz="1200" dirty="0"/>
                <a:t>2</a:t>
              </a:r>
              <a:endParaRPr sz="1200" dirty="0"/>
            </a:p>
          </p:txBody>
        </p:sp>
        <p:sp>
          <p:nvSpPr>
            <p:cNvPr id="23" name="TextBox 22">
              <a:extLst>
                <a:ext uri="{FF2B5EF4-FFF2-40B4-BE49-F238E27FC236}">
                  <a16:creationId xmlns:a16="http://schemas.microsoft.com/office/drawing/2014/main" id="{4A9B4C2C-9873-3D04-F9E5-1A801A1FB480}"/>
                </a:ext>
              </a:extLst>
            </p:cNvPr>
            <p:cNvSpPr txBox="1"/>
            <p:nvPr/>
          </p:nvSpPr>
          <p:spPr>
            <a:xfrm>
              <a:off x="5025903" y="2787923"/>
              <a:ext cx="215612" cy="276999"/>
            </a:xfrm>
            <a:prstGeom prst="rect">
              <a:avLst/>
            </a:prstGeom>
            <a:solidFill>
              <a:schemeClr val="accent6"/>
            </a:solidFill>
          </p:spPr>
          <p:txBody>
            <a:bodyPr wrap="square">
              <a:spAutoFit/>
            </a:bodyPr>
            <a:lstStyle/>
            <a:p>
              <a:pPr algn="ctr"/>
              <a:r>
                <a:rPr lang="en-US" altLang="zh-CN" sz="1200" dirty="0"/>
                <a:t>3</a:t>
              </a:r>
              <a:endParaRPr sz="1200" dirty="0"/>
            </a:p>
          </p:txBody>
        </p:sp>
        <p:sp>
          <p:nvSpPr>
            <p:cNvPr id="24" name="TextBox 23">
              <a:extLst>
                <a:ext uri="{FF2B5EF4-FFF2-40B4-BE49-F238E27FC236}">
                  <a16:creationId xmlns:a16="http://schemas.microsoft.com/office/drawing/2014/main" id="{368FE115-1C32-D546-0486-0F2D9E574367}"/>
                </a:ext>
              </a:extLst>
            </p:cNvPr>
            <p:cNvSpPr txBox="1"/>
            <p:nvPr/>
          </p:nvSpPr>
          <p:spPr>
            <a:xfrm>
              <a:off x="3831525" y="4787368"/>
              <a:ext cx="215612" cy="276999"/>
            </a:xfrm>
            <a:prstGeom prst="rect">
              <a:avLst/>
            </a:prstGeom>
            <a:solidFill>
              <a:schemeClr val="accent2"/>
            </a:solidFill>
          </p:spPr>
          <p:txBody>
            <a:bodyPr wrap="square">
              <a:spAutoFit/>
            </a:bodyPr>
            <a:lstStyle/>
            <a:p>
              <a:pPr algn="ctr"/>
              <a:r>
                <a:rPr lang="en-CN" sz="1200" dirty="0"/>
                <a:t>1</a:t>
              </a:r>
              <a:endParaRPr sz="1200" dirty="0"/>
            </a:p>
          </p:txBody>
        </p:sp>
        <p:sp>
          <p:nvSpPr>
            <p:cNvPr id="25" name="TextBox 24">
              <a:extLst>
                <a:ext uri="{FF2B5EF4-FFF2-40B4-BE49-F238E27FC236}">
                  <a16:creationId xmlns:a16="http://schemas.microsoft.com/office/drawing/2014/main" id="{128B785A-9C44-6368-7F75-80B181FC0180}"/>
                </a:ext>
              </a:extLst>
            </p:cNvPr>
            <p:cNvSpPr txBox="1"/>
            <p:nvPr/>
          </p:nvSpPr>
          <p:spPr>
            <a:xfrm>
              <a:off x="2844388" y="3754233"/>
              <a:ext cx="215612" cy="276999"/>
            </a:xfrm>
            <a:prstGeom prst="rect">
              <a:avLst/>
            </a:prstGeom>
            <a:solidFill>
              <a:schemeClr val="accent4"/>
            </a:solidFill>
          </p:spPr>
          <p:txBody>
            <a:bodyPr wrap="square">
              <a:spAutoFit/>
            </a:bodyPr>
            <a:lstStyle/>
            <a:p>
              <a:pPr algn="ctr"/>
              <a:r>
                <a:rPr lang="en-US" altLang="zh-CN" sz="1200" dirty="0"/>
                <a:t>2</a:t>
              </a:r>
              <a:endParaRPr sz="1200" dirty="0"/>
            </a:p>
          </p:txBody>
        </p:sp>
        <p:sp>
          <p:nvSpPr>
            <p:cNvPr id="26" name="TextBox 25">
              <a:extLst>
                <a:ext uri="{FF2B5EF4-FFF2-40B4-BE49-F238E27FC236}">
                  <a16:creationId xmlns:a16="http://schemas.microsoft.com/office/drawing/2014/main" id="{EE8369C4-9CF8-7B11-923B-DFE8AEB7D223}"/>
                </a:ext>
              </a:extLst>
            </p:cNvPr>
            <p:cNvSpPr txBox="1"/>
            <p:nvPr/>
          </p:nvSpPr>
          <p:spPr>
            <a:xfrm>
              <a:off x="2926095" y="4351755"/>
              <a:ext cx="215612" cy="276999"/>
            </a:xfrm>
            <a:prstGeom prst="rect">
              <a:avLst/>
            </a:prstGeom>
            <a:solidFill>
              <a:schemeClr val="accent2"/>
            </a:solidFill>
          </p:spPr>
          <p:txBody>
            <a:bodyPr wrap="square">
              <a:spAutoFit/>
            </a:bodyPr>
            <a:lstStyle/>
            <a:p>
              <a:pPr algn="ctr"/>
              <a:r>
                <a:rPr lang="en-CN" sz="1200" dirty="0"/>
                <a:t>1</a:t>
              </a:r>
              <a:endParaRPr sz="1200" dirty="0"/>
            </a:p>
          </p:txBody>
        </p:sp>
        <p:sp>
          <p:nvSpPr>
            <p:cNvPr id="27" name="TextBox 26">
              <a:extLst>
                <a:ext uri="{FF2B5EF4-FFF2-40B4-BE49-F238E27FC236}">
                  <a16:creationId xmlns:a16="http://schemas.microsoft.com/office/drawing/2014/main" id="{D49899B8-CE79-6EBB-C2B5-C88444D10186}"/>
                </a:ext>
              </a:extLst>
            </p:cNvPr>
            <p:cNvSpPr txBox="1"/>
            <p:nvPr/>
          </p:nvSpPr>
          <p:spPr>
            <a:xfrm>
              <a:off x="2770458" y="3198493"/>
              <a:ext cx="215612" cy="276999"/>
            </a:xfrm>
            <a:prstGeom prst="rect">
              <a:avLst/>
            </a:prstGeom>
            <a:solidFill>
              <a:schemeClr val="accent6"/>
            </a:solidFill>
          </p:spPr>
          <p:txBody>
            <a:bodyPr wrap="square">
              <a:spAutoFit/>
            </a:bodyPr>
            <a:lstStyle/>
            <a:p>
              <a:pPr algn="ctr"/>
              <a:r>
                <a:rPr lang="en-US" altLang="zh-CN" sz="1200" dirty="0"/>
                <a:t>3</a:t>
              </a:r>
              <a:endParaRPr sz="1200" dirty="0"/>
            </a:p>
          </p:txBody>
        </p:sp>
      </p:grpSp>
      <p:grpSp>
        <p:nvGrpSpPr>
          <p:cNvPr id="39" name="Group 38">
            <a:extLst>
              <a:ext uri="{FF2B5EF4-FFF2-40B4-BE49-F238E27FC236}">
                <a16:creationId xmlns:a16="http://schemas.microsoft.com/office/drawing/2014/main" id="{14FCD388-5CE6-DA73-1CA1-AD0F0C58C4C4}"/>
              </a:ext>
            </a:extLst>
          </p:cNvPr>
          <p:cNvGrpSpPr/>
          <p:nvPr/>
        </p:nvGrpSpPr>
        <p:grpSpPr>
          <a:xfrm>
            <a:off x="6027023" y="1155769"/>
            <a:ext cx="4330767" cy="2875489"/>
            <a:chOff x="6042079" y="1270408"/>
            <a:chExt cx="4330767" cy="2875489"/>
          </a:xfrm>
        </p:grpSpPr>
        <p:pic>
          <p:nvPicPr>
            <p:cNvPr id="29" name="Picture 28">
              <a:extLst>
                <a:ext uri="{FF2B5EF4-FFF2-40B4-BE49-F238E27FC236}">
                  <a16:creationId xmlns:a16="http://schemas.microsoft.com/office/drawing/2014/main" id="{2E318997-E6A0-B5D4-9B62-A0C0B0F763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42079" y="1270408"/>
              <a:ext cx="4330767" cy="2875489"/>
            </a:xfrm>
            <a:prstGeom prst="rect">
              <a:avLst/>
            </a:prstGeom>
          </p:spPr>
        </p:pic>
        <p:pic>
          <p:nvPicPr>
            <p:cNvPr id="30" name="Picture 29">
              <a:extLst>
                <a:ext uri="{FF2B5EF4-FFF2-40B4-BE49-F238E27FC236}">
                  <a16:creationId xmlns:a16="http://schemas.microsoft.com/office/drawing/2014/main" id="{96F0DDCF-CF1C-10AD-68B2-BEDB248F4E3B}"/>
                </a:ext>
              </a:extLst>
            </p:cNvPr>
            <p:cNvPicPr>
              <a:picLocks noChangeAspect="1"/>
            </p:cNvPicPr>
            <p:nvPr/>
          </p:nvPicPr>
          <p:blipFill>
            <a:blip r:embed="rId4"/>
            <a:stretch>
              <a:fillRect/>
            </a:stretch>
          </p:blipFill>
          <p:spPr>
            <a:xfrm>
              <a:off x="6191918" y="1553705"/>
              <a:ext cx="3404365" cy="395896"/>
            </a:xfrm>
            <a:prstGeom prst="rect">
              <a:avLst/>
            </a:prstGeom>
          </p:spPr>
        </p:pic>
        <p:pic>
          <p:nvPicPr>
            <p:cNvPr id="31" name="Picture 30">
              <a:extLst>
                <a:ext uri="{FF2B5EF4-FFF2-40B4-BE49-F238E27FC236}">
                  <a16:creationId xmlns:a16="http://schemas.microsoft.com/office/drawing/2014/main" id="{6E6228B8-A721-E3F7-D3AA-57C4B32D984F}"/>
                </a:ext>
              </a:extLst>
            </p:cNvPr>
            <p:cNvPicPr>
              <a:picLocks noChangeAspect="1"/>
            </p:cNvPicPr>
            <p:nvPr/>
          </p:nvPicPr>
          <p:blipFill>
            <a:blip r:embed="rId4"/>
            <a:stretch>
              <a:fillRect/>
            </a:stretch>
          </p:blipFill>
          <p:spPr>
            <a:xfrm>
              <a:off x="6156223" y="2067534"/>
              <a:ext cx="3598672" cy="395896"/>
            </a:xfrm>
            <a:prstGeom prst="rect">
              <a:avLst/>
            </a:prstGeom>
          </p:spPr>
        </p:pic>
        <p:sp>
          <p:nvSpPr>
            <p:cNvPr id="32" name="TextBox 31">
              <a:extLst>
                <a:ext uri="{FF2B5EF4-FFF2-40B4-BE49-F238E27FC236}">
                  <a16:creationId xmlns:a16="http://schemas.microsoft.com/office/drawing/2014/main" id="{61B57C01-D7F8-BB3C-BED0-11EB3B01923D}"/>
                </a:ext>
              </a:extLst>
            </p:cNvPr>
            <p:cNvSpPr txBox="1"/>
            <p:nvPr/>
          </p:nvSpPr>
          <p:spPr>
            <a:xfrm>
              <a:off x="9690795" y="1593069"/>
              <a:ext cx="215612" cy="276999"/>
            </a:xfrm>
            <a:prstGeom prst="rect">
              <a:avLst/>
            </a:prstGeom>
            <a:solidFill>
              <a:schemeClr val="accent2"/>
            </a:solidFill>
          </p:spPr>
          <p:txBody>
            <a:bodyPr wrap="square">
              <a:spAutoFit/>
            </a:bodyPr>
            <a:lstStyle/>
            <a:p>
              <a:pPr algn="ctr"/>
              <a:r>
                <a:rPr lang="en-CN" sz="1200" dirty="0"/>
                <a:t>1</a:t>
              </a:r>
              <a:endParaRPr sz="1200" dirty="0"/>
            </a:p>
          </p:txBody>
        </p:sp>
        <p:sp>
          <p:nvSpPr>
            <p:cNvPr id="33" name="TextBox 32">
              <a:extLst>
                <a:ext uri="{FF2B5EF4-FFF2-40B4-BE49-F238E27FC236}">
                  <a16:creationId xmlns:a16="http://schemas.microsoft.com/office/drawing/2014/main" id="{0EB45927-C0F8-F7CE-A967-D905069DADC7}"/>
                </a:ext>
              </a:extLst>
            </p:cNvPr>
            <p:cNvSpPr txBox="1"/>
            <p:nvPr/>
          </p:nvSpPr>
          <p:spPr>
            <a:xfrm>
              <a:off x="9848258" y="2170316"/>
              <a:ext cx="215612" cy="276999"/>
            </a:xfrm>
            <a:prstGeom prst="rect">
              <a:avLst/>
            </a:prstGeom>
            <a:solidFill>
              <a:schemeClr val="accent4"/>
            </a:solidFill>
          </p:spPr>
          <p:txBody>
            <a:bodyPr wrap="square">
              <a:spAutoFit/>
            </a:bodyPr>
            <a:lstStyle/>
            <a:p>
              <a:pPr algn="ctr"/>
              <a:r>
                <a:rPr lang="en-US" altLang="zh-CN" sz="1200" dirty="0"/>
                <a:t>2</a:t>
              </a:r>
              <a:endParaRPr sz="1200" dirty="0"/>
            </a:p>
          </p:txBody>
        </p:sp>
        <p:sp>
          <p:nvSpPr>
            <p:cNvPr id="35" name="TextBox 34">
              <a:extLst>
                <a:ext uri="{FF2B5EF4-FFF2-40B4-BE49-F238E27FC236}">
                  <a16:creationId xmlns:a16="http://schemas.microsoft.com/office/drawing/2014/main" id="{B37F4BF0-B9E7-745C-E1B7-71838CC35139}"/>
                </a:ext>
              </a:extLst>
            </p:cNvPr>
            <p:cNvSpPr txBox="1"/>
            <p:nvPr/>
          </p:nvSpPr>
          <p:spPr>
            <a:xfrm>
              <a:off x="7894100" y="3151522"/>
              <a:ext cx="215612" cy="276999"/>
            </a:xfrm>
            <a:prstGeom prst="rect">
              <a:avLst/>
            </a:prstGeom>
            <a:solidFill>
              <a:schemeClr val="accent2"/>
            </a:solidFill>
          </p:spPr>
          <p:txBody>
            <a:bodyPr wrap="square">
              <a:spAutoFit/>
            </a:bodyPr>
            <a:lstStyle/>
            <a:p>
              <a:pPr algn="ctr"/>
              <a:r>
                <a:rPr lang="en-CN" sz="1200" dirty="0"/>
                <a:t>1</a:t>
              </a:r>
              <a:endParaRPr sz="1200" dirty="0"/>
            </a:p>
          </p:txBody>
        </p:sp>
        <p:sp>
          <p:nvSpPr>
            <p:cNvPr id="36" name="TextBox 35">
              <a:extLst>
                <a:ext uri="{FF2B5EF4-FFF2-40B4-BE49-F238E27FC236}">
                  <a16:creationId xmlns:a16="http://schemas.microsoft.com/office/drawing/2014/main" id="{4E21A033-40E1-5147-1117-340F8E51CC1D}"/>
                </a:ext>
              </a:extLst>
            </p:cNvPr>
            <p:cNvSpPr txBox="1"/>
            <p:nvPr/>
          </p:nvSpPr>
          <p:spPr>
            <a:xfrm>
              <a:off x="7671514" y="2546424"/>
              <a:ext cx="215612" cy="276999"/>
            </a:xfrm>
            <a:prstGeom prst="rect">
              <a:avLst/>
            </a:prstGeom>
            <a:solidFill>
              <a:schemeClr val="accent4"/>
            </a:solidFill>
          </p:spPr>
          <p:txBody>
            <a:bodyPr wrap="square">
              <a:spAutoFit/>
            </a:bodyPr>
            <a:lstStyle/>
            <a:p>
              <a:pPr algn="ctr"/>
              <a:r>
                <a:rPr lang="en-US" altLang="zh-CN" sz="1200" dirty="0"/>
                <a:t>2</a:t>
              </a:r>
              <a:endParaRPr sz="1200" dirty="0"/>
            </a:p>
          </p:txBody>
        </p:sp>
      </p:grpSp>
      <p:grpSp>
        <p:nvGrpSpPr>
          <p:cNvPr id="41" name="Group 40">
            <a:extLst>
              <a:ext uri="{FF2B5EF4-FFF2-40B4-BE49-F238E27FC236}">
                <a16:creationId xmlns:a16="http://schemas.microsoft.com/office/drawing/2014/main" id="{D4AB1A26-B139-4793-055B-EBB15E5DE681}"/>
              </a:ext>
            </a:extLst>
          </p:cNvPr>
          <p:cNvGrpSpPr/>
          <p:nvPr/>
        </p:nvGrpSpPr>
        <p:grpSpPr>
          <a:xfrm>
            <a:off x="6027023" y="4282796"/>
            <a:ext cx="5394889" cy="2100007"/>
            <a:chOff x="5939535" y="4057786"/>
            <a:chExt cx="5394889" cy="2100007"/>
          </a:xfrm>
        </p:grpSpPr>
        <p:pic>
          <p:nvPicPr>
            <p:cNvPr id="38" name="Picture 37">
              <a:extLst>
                <a:ext uri="{FF2B5EF4-FFF2-40B4-BE49-F238E27FC236}">
                  <a16:creationId xmlns:a16="http://schemas.microsoft.com/office/drawing/2014/main" id="{E6FD6DCC-5161-57C9-8E79-F29223272D53}"/>
                </a:ext>
              </a:extLst>
            </p:cNvPr>
            <p:cNvPicPr>
              <a:picLocks noChangeAspect="1"/>
            </p:cNvPicPr>
            <p:nvPr/>
          </p:nvPicPr>
          <p:blipFill>
            <a:blip r:embed="rId6"/>
            <a:stretch>
              <a:fillRect/>
            </a:stretch>
          </p:blipFill>
          <p:spPr>
            <a:xfrm>
              <a:off x="5939535" y="4357215"/>
              <a:ext cx="5394889" cy="1800578"/>
            </a:xfrm>
            <a:prstGeom prst="rect">
              <a:avLst/>
            </a:prstGeom>
          </p:spPr>
        </p:pic>
        <p:sp>
          <p:nvSpPr>
            <p:cNvPr id="40" name="TextBox 39">
              <a:extLst>
                <a:ext uri="{FF2B5EF4-FFF2-40B4-BE49-F238E27FC236}">
                  <a16:creationId xmlns:a16="http://schemas.microsoft.com/office/drawing/2014/main" id="{D5505AB0-3830-A0FD-7128-1634C6A2424E}"/>
                </a:ext>
              </a:extLst>
            </p:cNvPr>
            <p:cNvSpPr txBox="1"/>
            <p:nvPr/>
          </p:nvSpPr>
          <p:spPr>
            <a:xfrm>
              <a:off x="5939535" y="4057786"/>
              <a:ext cx="3257623" cy="307777"/>
            </a:xfrm>
            <a:prstGeom prst="rect">
              <a:avLst/>
            </a:prstGeom>
            <a:noFill/>
          </p:spPr>
          <p:txBody>
            <a:bodyPr wrap="none" rtlCol="0">
              <a:spAutoFit/>
            </a:bodyPr>
            <a:lstStyle/>
            <a:p>
              <a:r>
                <a:rPr lang="en-US" sz="1400" dirty="0"/>
                <a:t>Julia </a:t>
              </a:r>
              <a:r>
                <a:rPr lang="en-US" sz="1400" dirty="0" err="1"/>
                <a:t>内置标准库中定义了两百多种加法</a:t>
              </a:r>
              <a:endParaRPr sz="1400" dirty="0"/>
            </a:p>
          </p:txBody>
        </p:sp>
      </p:grpSp>
      <p:sp>
        <p:nvSpPr>
          <p:cNvPr id="42" name="TextBox 41">
            <a:extLst>
              <a:ext uri="{FF2B5EF4-FFF2-40B4-BE49-F238E27FC236}">
                <a16:creationId xmlns:a16="http://schemas.microsoft.com/office/drawing/2014/main" id="{4FF1DE24-1D18-6E01-6103-216787F5CC77}"/>
              </a:ext>
            </a:extLst>
          </p:cNvPr>
          <p:cNvSpPr txBox="1"/>
          <p:nvPr/>
        </p:nvSpPr>
        <p:spPr>
          <a:xfrm>
            <a:off x="7832697" y="3641349"/>
            <a:ext cx="215612" cy="276999"/>
          </a:xfrm>
          <a:prstGeom prst="rect">
            <a:avLst/>
          </a:prstGeom>
          <a:solidFill>
            <a:schemeClr val="accent2"/>
          </a:solidFill>
        </p:spPr>
        <p:txBody>
          <a:bodyPr wrap="square">
            <a:spAutoFit/>
          </a:bodyPr>
          <a:lstStyle/>
          <a:p>
            <a:pPr algn="ctr"/>
            <a:r>
              <a:rPr lang="en-CN" sz="1200" dirty="0"/>
              <a:t>1</a:t>
            </a:r>
            <a:endParaRPr sz="1200" dirty="0"/>
          </a:p>
        </p:txBody>
      </p:sp>
      <p:sp>
        <p:nvSpPr>
          <p:cNvPr id="2" name="文本框 1"/>
          <p:cNvSpPr txBox="1"/>
          <p:nvPr/>
        </p:nvSpPr>
        <p:spPr>
          <a:xfrm>
            <a:off x="1161623" y="5242913"/>
            <a:ext cx="357186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:codes\4-1</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6665446" y="4010326"/>
            <a:ext cx="305391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见附件</a:t>
            </a:r>
            <a:r>
              <a:rPr lang="en-US" altLang="zh-CN" dirty="0">
                <a:latin typeface="微软雅黑" panose="020B0503020204020204" pitchFamily="34" charset="-122"/>
                <a:ea typeface="微软雅黑" panose="020B0503020204020204" pitchFamily="34" charset="-122"/>
              </a:rPr>
              <a:t>:codes\4-1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708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A3E0CB9F-F349-227C-66E3-7B44C4A62D48}"/>
              </a:ext>
            </a:extLst>
          </p:cNvPr>
          <p:cNvPicPr>
            <a:picLocks noChangeAspect="1"/>
          </p:cNvPicPr>
          <p:nvPr/>
        </p:nvPicPr>
        <p:blipFill>
          <a:blip r:embed="rId3"/>
          <a:stretch>
            <a:fillRect/>
          </a:stretch>
        </p:blipFill>
        <p:spPr>
          <a:xfrm>
            <a:off x="1114016" y="1604282"/>
            <a:ext cx="3751418" cy="3447932"/>
          </a:xfrm>
          <a:prstGeom prst="rect">
            <a:avLst/>
          </a:prstGeom>
        </p:spPr>
      </p:pic>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4.2 </a:t>
            </a:r>
            <a:r>
              <a:rPr lang="zh-CN" altLang="en-CN" dirty="0">
                <a:latin typeface="微软雅黑" panose="020B0503020204020204" pitchFamily="34" charset="-122"/>
                <a:ea typeface="微软雅黑" panose="020B0503020204020204" pitchFamily="34" charset="-122"/>
              </a:rPr>
              <a:t>多重</a:t>
            </a:r>
            <a:r>
              <a:rPr lang="zh-CN" altLang="en-US" dirty="0">
                <a:latin typeface="微软雅黑" panose="020B0503020204020204" pitchFamily="34" charset="-122"/>
                <a:ea typeface="微软雅黑" panose="020B0503020204020204" pitchFamily="34" charset="-122"/>
              </a:rPr>
              <a:t>派发</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类型</a:t>
            </a:r>
          </a:p>
        </p:txBody>
      </p:sp>
      <p:sp>
        <p:nvSpPr>
          <p:cNvPr id="2" name="TextBox 1">
            <a:extLst>
              <a:ext uri="{FF2B5EF4-FFF2-40B4-BE49-F238E27FC236}">
                <a16:creationId xmlns:a16="http://schemas.microsoft.com/office/drawing/2014/main" id="{FD3B89E1-C3B5-2808-46CD-B40905FC6EC5}"/>
              </a:ext>
            </a:extLst>
          </p:cNvPr>
          <p:cNvSpPr txBox="1"/>
          <p:nvPr/>
        </p:nvSpPr>
        <p:spPr>
          <a:xfrm>
            <a:off x="311427" y="771845"/>
            <a:ext cx="8983550" cy="369332"/>
          </a:xfrm>
          <a:prstGeom prst="rect">
            <a:avLst/>
          </a:prstGeom>
          <a:noFill/>
        </p:spPr>
        <p:txBody>
          <a:bodyPr wrap="none" rtlCol="0">
            <a:spAutoFit/>
          </a:bodyPr>
          <a:lstStyle/>
          <a:p>
            <a:r>
              <a:rPr lang="en-CN" dirty="0"/>
              <a:t>Julia 多重派发围绕输入的类型构建了不同的代码实现</a:t>
            </a:r>
            <a:r>
              <a:rPr lang="zh-CN" altLang="en-US" dirty="0"/>
              <a:t>，</a:t>
            </a:r>
            <a:r>
              <a:rPr lang="en-US" altLang="zh-CN" dirty="0"/>
              <a:t>Julia</a:t>
            </a:r>
            <a:r>
              <a:rPr lang="zh-CN" altLang="en-US" dirty="0"/>
              <a:t> 的代码语义由类型来承载</a:t>
            </a:r>
            <a:endParaRPr dirty="0"/>
          </a:p>
        </p:txBody>
      </p:sp>
      <p:pic>
        <p:nvPicPr>
          <p:cNvPr id="4" name="Picture 3">
            <a:extLst>
              <a:ext uri="{FF2B5EF4-FFF2-40B4-BE49-F238E27FC236}">
                <a16:creationId xmlns:a16="http://schemas.microsoft.com/office/drawing/2014/main" id="{7784C3A7-42A8-FCDB-F70A-87B9EBA635D0}"/>
              </a:ext>
            </a:extLst>
          </p:cNvPr>
          <p:cNvPicPr>
            <a:picLocks noChangeAspect="1"/>
          </p:cNvPicPr>
          <p:nvPr/>
        </p:nvPicPr>
        <p:blipFill>
          <a:blip r:embed="rId4"/>
          <a:stretch>
            <a:fillRect/>
          </a:stretch>
        </p:blipFill>
        <p:spPr>
          <a:xfrm>
            <a:off x="5603237" y="1460731"/>
            <a:ext cx="4569114" cy="2936702"/>
          </a:xfrm>
          <a:prstGeom prst="rect">
            <a:avLst/>
          </a:prstGeom>
        </p:spPr>
      </p:pic>
      <p:pic>
        <p:nvPicPr>
          <p:cNvPr id="6" name="Picture 5">
            <a:extLst>
              <a:ext uri="{FF2B5EF4-FFF2-40B4-BE49-F238E27FC236}">
                <a16:creationId xmlns:a16="http://schemas.microsoft.com/office/drawing/2014/main" id="{E864819C-6596-587D-6598-98011C872105}"/>
              </a:ext>
            </a:extLst>
          </p:cNvPr>
          <p:cNvPicPr>
            <a:picLocks noChangeAspect="1"/>
          </p:cNvPicPr>
          <p:nvPr/>
        </p:nvPicPr>
        <p:blipFill>
          <a:blip r:embed="rId5"/>
          <a:stretch>
            <a:fillRect/>
          </a:stretch>
        </p:blipFill>
        <p:spPr>
          <a:xfrm>
            <a:off x="5968828" y="1604282"/>
            <a:ext cx="2013300" cy="657055"/>
          </a:xfrm>
          <a:prstGeom prst="rect">
            <a:avLst/>
          </a:prstGeom>
        </p:spPr>
      </p:pic>
      <p:cxnSp>
        <p:nvCxnSpPr>
          <p:cNvPr id="8" name="Straight Connector 7">
            <a:extLst>
              <a:ext uri="{FF2B5EF4-FFF2-40B4-BE49-F238E27FC236}">
                <a16:creationId xmlns:a16="http://schemas.microsoft.com/office/drawing/2014/main" id="{BF7D6DA7-6C44-A875-B186-D39DDE90A545}"/>
              </a:ext>
            </a:extLst>
          </p:cNvPr>
          <p:cNvCxnSpPr>
            <a:cxnSpLocks/>
          </p:cNvCxnSpPr>
          <p:nvPr/>
        </p:nvCxnSpPr>
        <p:spPr>
          <a:xfrm flipV="1">
            <a:off x="2632106" y="1725033"/>
            <a:ext cx="3369193" cy="205238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959B014-06C3-9609-0155-97A6EA7659E5}"/>
              </a:ext>
            </a:extLst>
          </p:cNvPr>
          <p:cNvCxnSpPr>
            <a:cxnSpLocks/>
          </p:cNvCxnSpPr>
          <p:nvPr/>
        </p:nvCxnSpPr>
        <p:spPr>
          <a:xfrm flipV="1">
            <a:off x="2632106" y="2187488"/>
            <a:ext cx="3336722" cy="1841008"/>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766EC12-64EB-0D72-4545-6C6C9C06D35D}"/>
              </a:ext>
            </a:extLst>
          </p:cNvPr>
          <p:cNvPicPr>
            <a:picLocks noChangeAspect="1"/>
          </p:cNvPicPr>
          <p:nvPr/>
        </p:nvPicPr>
        <p:blipFill>
          <a:blip r:embed="rId5"/>
          <a:stretch>
            <a:fillRect/>
          </a:stretch>
        </p:blipFill>
        <p:spPr>
          <a:xfrm>
            <a:off x="1727172" y="3767491"/>
            <a:ext cx="904934" cy="299373"/>
          </a:xfrm>
          <a:prstGeom prst="rect">
            <a:avLst/>
          </a:prstGeom>
        </p:spPr>
      </p:pic>
      <p:sp>
        <p:nvSpPr>
          <p:cNvPr id="20" name="TextBox 19">
            <a:extLst>
              <a:ext uri="{FF2B5EF4-FFF2-40B4-BE49-F238E27FC236}">
                <a16:creationId xmlns:a16="http://schemas.microsoft.com/office/drawing/2014/main" id="{4A80EA78-479B-397B-A451-C74FDEC64E30}"/>
              </a:ext>
            </a:extLst>
          </p:cNvPr>
          <p:cNvSpPr txBox="1"/>
          <p:nvPr/>
        </p:nvSpPr>
        <p:spPr>
          <a:xfrm>
            <a:off x="0" y="6022902"/>
            <a:ext cx="4865434" cy="307777"/>
          </a:xfrm>
          <a:prstGeom prst="rect">
            <a:avLst/>
          </a:prstGeom>
          <a:noFill/>
        </p:spPr>
        <p:txBody>
          <a:bodyPr wrap="none" rtlCol="0">
            <a:spAutoFit/>
          </a:bodyPr>
          <a:lstStyle/>
          <a:p>
            <a:r>
              <a:rPr lang="en-CN" sz="1400" dirty="0">
                <a:solidFill>
                  <a:schemeClr val="tx1">
                    <a:lumMod val="50000"/>
                    <a:lumOff val="50000"/>
                  </a:schemeClr>
                </a:solidFill>
              </a:rPr>
              <a:t>通过 @which, @less, @edit 可以查看函数背后所调用的方法</a:t>
            </a:r>
            <a:endParaRPr sz="1400" dirty="0">
              <a:solidFill>
                <a:schemeClr val="tx1">
                  <a:lumMod val="50000"/>
                  <a:lumOff val="50000"/>
                </a:schemeClr>
              </a:solidFill>
            </a:endParaRPr>
          </a:p>
        </p:txBody>
      </p:sp>
      <p:sp>
        <p:nvSpPr>
          <p:cNvPr id="13" name="TextBox 12">
            <a:extLst>
              <a:ext uri="{FF2B5EF4-FFF2-40B4-BE49-F238E27FC236}">
                <a16:creationId xmlns:a16="http://schemas.microsoft.com/office/drawing/2014/main" id="{614C0253-1BDD-E463-D71B-7A97DBE41343}"/>
              </a:ext>
            </a:extLst>
          </p:cNvPr>
          <p:cNvSpPr txBox="1"/>
          <p:nvPr/>
        </p:nvSpPr>
        <p:spPr>
          <a:xfrm>
            <a:off x="1114016" y="1185646"/>
            <a:ext cx="3671198" cy="369332"/>
          </a:xfrm>
          <a:prstGeom prst="rect">
            <a:avLst/>
          </a:prstGeom>
          <a:solidFill>
            <a:schemeClr val="accent5">
              <a:lumMod val="60000"/>
              <a:lumOff val="40000"/>
            </a:schemeClr>
          </a:solidFill>
        </p:spPr>
        <p:txBody>
          <a:bodyPr wrap="none" rtlCol="0">
            <a:spAutoFit/>
          </a:bodyPr>
          <a:lstStyle/>
          <a:p>
            <a:r>
              <a:rPr lang="en-US" dirty="0" err="1"/>
              <a:t>事实</a:t>
            </a:r>
            <a:r>
              <a:rPr lang="zh-CN" altLang="en-US" dirty="0"/>
              <a:t>：</a:t>
            </a:r>
            <a:r>
              <a:rPr lang="en-US" altLang="zh-CN" dirty="0"/>
              <a:t>Julia</a:t>
            </a:r>
            <a:r>
              <a:rPr lang="zh-CN" altLang="en-US" dirty="0"/>
              <a:t> 中列向量不等于行向量</a:t>
            </a:r>
            <a:endParaRPr dirty="0"/>
          </a:p>
        </p:txBody>
      </p:sp>
      <p:grpSp>
        <p:nvGrpSpPr>
          <p:cNvPr id="23" name="Group 22">
            <a:extLst>
              <a:ext uri="{FF2B5EF4-FFF2-40B4-BE49-F238E27FC236}">
                <a16:creationId xmlns:a16="http://schemas.microsoft.com/office/drawing/2014/main" id="{75C2EA50-636F-A1AE-D7C8-C26DF78204AC}"/>
              </a:ext>
            </a:extLst>
          </p:cNvPr>
          <p:cNvGrpSpPr/>
          <p:nvPr/>
        </p:nvGrpSpPr>
        <p:grpSpPr>
          <a:xfrm>
            <a:off x="5603237" y="4518184"/>
            <a:ext cx="6288985" cy="1559278"/>
            <a:chOff x="5603237" y="4518184"/>
            <a:chExt cx="6288985" cy="1559278"/>
          </a:xfrm>
        </p:grpSpPr>
        <p:pic>
          <p:nvPicPr>
            <p:cNvPr id="3" name="Picture 2">
              <a:extLst>
                <a:ext uri="{FF2B5EF4-FFF2-40B4-BE49-F238E27FC236}">
                  <a16:creationId xmlns:a16="http://schemas.microsoft.com/office/drawing/2014/main" id="{3C0E0F47-E78D-259C-23F6-C41646A1A61D}"/>
                </a:ext>
              </a:extLst>
            </p:cNvPr>
            <p:cNvPicPr>
              <a:picLocks noChangeAspect="1"/>
            </p:cNvPicPr>
            <p:nvPr/>
          </p:nvPicPr>
          <p:blipFill>
            <a:blip r:embed="rId6"/>
            <a:stretch>
              <a:fillRect/>
            </a:stretch>
          </p:blipFill>
          <p:spPr>
            <a:xfrm>
              <a:off x="9085522" y="4746291"/>
              <a:ext cx="2806700" cy="317500"/>
            </a:xfrm>
            <a:prstGeom prst="rect">
              <a:avLst/>
            </a:prstGeom>
          </p:spPr>
        </p:pic>
        <p:pic>
          <p:nvPicPr>
            <p:cNvPr id="5" name="Picture 4">
              <a:extLst>
                <a:ext uri="{FF2B5EF4-FFF2-40B4-BE49-F238E27FC236}">
                  <a16:creationId xmlns:a16="http://schemas.microsoft.com/office/drawing/2014/main" id="{56EEA934-9AB3-CD15-12FE-2CA946CAC7BC}"/>
                </a:ext>
              </a:extLst>
            </p:cNvPr>
            <p:cNvPicPr>
              <a:picLocks noChangeAspect="1"/>
            </p:cNvPicPr>
            <p:nvPr/>
          </p:nvPicPr>
          <p:blipFill>
            <a:blip r:embed="rId7"/>
            <a:stretch>
              <a:fillRect/>
            </a:stretch>
          </p:blipFill>
          <p:spPr>
            <a:xfrm>
              <a:off x="5603237" y="4518184"/>
              <a:ext cx="2806700" cy="1559278"/>
            </a:xfrm>
            <a:prstGeom prst="rect">
              <a:avLst/>
            </a:prstGeom>
          </p:spPr>
        </p:pic>
        <p:pic>
          <p:nvPicPr>
            <p:cNvPr id="11" name="Picture 10">
              <a:extLst>
                <a:ext uri="{FF2B5EF4-FFF2-40B4-BE49-F238E27FC236}">
                  <a16:creationId xmlns:a16="http://schemas.microsoft.com/office/drawing/2014/main" id="{4C478150-0C28-6A18-FCDD-B02A1AE82B73}"/>
                </a:ext>
              </a:extLst>
            </p:cNvPr>
            <p:cNvPicPr>
              <a:picLocks noChangeAspect="1"/>
            </p:cNvPicPr>
            <p:nvPr/>
          </p:nvPicPr>
          <p:blipFill>
            <a:blip r:embed="rId5"/>
            <a:stretch>
              <a:fillRect/>
            </a:stretch>
          </p:blipFill>
          <p:spPr>
            <a:xfrm>
              <a:off x="6389227" y="4567300"/>
              <a:ext cx="988318" cy="299373"/>
            </a:xfrm>
            <a:prstGeom prst="rect">
              <a:avLst/>
            </a:prstGeom>
          </p:spPr>
        </p:pic>
        <p:sp>
          <p:nvSpPr>
            <p:cNvPr id="12" name="TextBox 11">
              <a:extLst>
                <a:ext uri="{FF2B5EF4-FFF2-40B4-BE49-F238E27FC236}">
                  <a16:creationId xmlns:a16="http://schemas.microsoft.com/office/drawing/2014/main" id="{15073891-E920-3AA2-835B-16725DF56C6C}"/>
                </a:ext>
              </a:extLst>
            </p:cNvPr>
            <p:cNvSpPr txBox="1"/>
            <p:nvPr/>
          </p:nvSpPr>
          <p:spPr>
            <a:xfrm>
              <a:off x="9085522" y="5297823"/>
              <a:ext cx="2379177" cy="369332"/>
            </a:xfrm>
            <a:prstGeom prst="rect">
              <a:avLst/>
            </a:prstGeom>
            <a:solidFill>
              <a:schemeClr val="accent5">
                <a:lumMod val="60000"/>
                <a:lumOff val="40000"/>
              </a:schemeClr>
            </a:solidFill>
          </p:spPr>
          <p:txBody>
            <a:bodyPr wrap="none" rtlCol="0">
              <a:spAutoFit/>
            </a:bodyPr>
            <a:lstStyle/>
            <a:p>
              <a:r>
                <a:rPr lang="en-US" dirty="0" err="1"/>
                <a:t>事实</a:t>
              </a:r>
              <a:r>
                <a:rPr lang="zh-CN" altLang="en-US" dirty="0"/>
                <a:t>：</a:t>
              </a:r>
              <a:r>
                <a:rPr lang="en-US" altLang="zh-CN" dirty="0"/>
                <a:t>Julia</a:t>
              </a:r>
              <a:r>
                <a:rPr lang="zh-CN" altLang="en-US" dirty="0"/>
                <a:t> 中 </a:t>
              </a:r>
              <a:r>
                <a:rPr lang="en-US" altLang="zh-CN" dirty="0"/>
                <a:t>1 != [1]</a:t>
              </a:r>
              <a:endParaRPr dirty="0"/>
            </a:p>
          </p:txBody>
        </p:sp>
        <p:cxnSp>
          <p:nvCxnSpPr>
            <p:cNvPr id="14" name="Straight Connector 13">
              <a:extLst>
                <a:ext uri="{FF2B5EF4-FFF2-40B4-BE49-F238E27FC236}">
                  <a16:creationId xmlns:a16="http://schemas.microsoft.com/office/drawing/2014/main" id="{7CF1119F-305E-AE04-2780-FBAD8C292D46}"/>
                </a:ext>
              </a:extLst>
            </p:cNvPr>
            <p:cNvCxnSpPr>
              <a:cxnSpLocks/>
            </p:cNvCxnSpPr>
            <p:nvPr/>
          </p:nvCxnSpPr>
          <p:spPr>
            <a:xfrm>
              <a:off x="7377545" y="4567300"/>
              <a:ext cx="1707977" cy="17899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4D586C-C5B2-4EAE-8ABB-ED990F239C2B}"/>
                </a:ext>
              </a:extLst>
            </p:cNvPr>
            <p:cNvCxnSpPr>
              <a:cxnSpLocks/>
            </p:cNvCxnSpPr>
            <p:nvPr/>
          </p:nvCxnSpPr>
          <p:spPr>
            <a:xfrm>
              <a:off x="7377545" y="4866673"/>
              <a:ext cx="1707977" cy="185541"/>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967667" y="5113597"/>
            <a:ext cx="350890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:codes\4-2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075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4.3 </a:t>
            </a:r>
            <a:r>
              <a:rPr lang="zh-CN" altLang="en-CN" dirty="0">
                <a:latin typeface="微软雅黑" panose="020B0503020204020204" pitchFamily="34" charset="-122"/>
                <a:ea typeface="微软雅黑" panose="020B0503020204020204" pitchFamily="34" charset="-122"/>
              </a:rPr>
              <a:t>多重</a:t>
            </a:r>
            <a:r>
              <a:rPr lang="zh-CN" altLang="en-US" dirty="0">
                <a:latin typeface="微软雅黑" panose="020B0503020204020204" pitchFamily="34" charset="-122"/>
                <a:ea typeface="微软雅黑" panose="020B0503020204020204" pitchFamily="34" charset="-122"/>
              </a:rPr>
              <a:t>派发</a:t>
            </a:r>
            <a:r>
              <a:rPr lang="en-US" altLang="zh-CN" dirty="0">
                <a:latin typeface="微软雅黑" panose="020B0503020204020204" pitchFamily="34" charset="-122"/>
                <a:ea typeface="微软雅黑" panose="020B0503020204020204" pitchFamily="34" charset="-122"/>
              </a:rPr>
              <a:t>: </a:t>
            </a:r>
            <a:r>
              <a:rPr lang="zh-CN" altLang="en-CN" dirty="0">
                <a:latin typeface="微软雅黑" panose="020B0503020204020204" pitchFamily="34" charset="-122"/>
                <a:ea typeface="微软雅黑" panose="020B0503020204020204" pitchFamily="34" charset="-122"/>
              </a:rPr>
              <a:t>特化</a:t>
            </a:r>
            <a:endParaRPr lang="zh-CN" altLang="en-US" dirty="0">
              <a:latin typeface="微软雅黑" panose="020B0503020204020204" pitchFamily="34" charset="-122"/>
              <a:ea typeface="微软雅黑" panose="020B0503020204020204" pitchFamily="34" charset="-122"/>
            </a:endParaRPr>
          </a:p>
        </p:txBody>
      </p:sp>
      <p:sp>
        <p:nvSpPr>
          <p:cNvPr id="2" name="TextBox 1">
            <a:extLst>
              <a:ext uri="{FF2B5EF4-FFF2-40B4-BE49-F238E27FC236}">
                <a16:creationId xmlns:a16="http://schemas.microsoft.com/office/drawing/2014/main" id="{FD3B89E1-C3B5-2808-46CD-B40905FC6EC5}"/>
              </a:ext>
            </a:extLst>
          </p:cNvPr>
          <p:cNvSpPr txBox="1"/>
          <p:nvPr/>
        </p:nvSpPr>
        <p:spPr>
          <a:xfrm>
            <a:off x="311427" y="695614"/>
            <a:ext cx="6555000" cy="369332"/>
          </a:xfrm>
          <a:prstGeom prst="rect">
            <a:avLst/>
          </a:prstGeom>
          <a:noFill/>
        </p:spPr>
        <p:txBody>
          <a:bodyPr wrap="none" rtlCol="0">
            <a:spAutoFit/>
          </a:bodyPr>
          <a:lstStyle/>
          <a:p>
            <a:r>
              <a:rPr lang="en-CN" dirty="0"/>
              <a:t>特化 (specialization)</a:t>
            </a:r>
            <a:r>
              <a:rPr lang="zh-CN" altLang="en-US" dirty="0"/>
              <a:t>：</a:t>
            </a:r>
            <a:r>
              <a:rPr lang="en-CN" dirty="0"/>
              <a:t>通过多重派发来给出特定类型的优化实现</a:t>
            </a:r>
            <a:endParaRPr dirty="0"/>
          </a:p>
        </p:txBody>
      </p:sp>
      <p:sp>
        <p:nvSpPr>
          <p:cNvPr id="22" name="TextBox 21">
            <a:extLst>
              <a:ext uri="{FF2B5EF4-FFF2-40B4-BE49-F238E27FC236}">
                <a16:creationId xmlns:a16="http://schemas.microsoft.com/office/drawing/2014/main" id="{CCC46BE8-8AF1-ADC0-995C-B24CF5A25761}"/>
              </a:ext>
            </a:extLst>
          </p:cNvPr>
          <p:cNvSpPr txBox="1"/>
          <p:nvPr/>
        </p:nvSpPr>
        <p:spPr>
          <a:xfrm>
            <a:off x="323061" y="1663851"/>
            <a:ext cx="5171609" cy="369332"/>
          </a:xfrm>
          <a:prstGeom prst="rect">
            <a:avLst/>
          </a:prstGeom>
          <a:noFill/>
        </p:spPr>
        <p:txBody>
          <a:bodyPr wrap="none" rtlCol="0">
            <a:spAutoFit/>
          </a:bodyPr>
          <a:lstStyle/>
          <a:p>
            <a:r>
              <a:rPr lang="zh-CN" altLang="en-US" dirty="0"/>
              <a:t>通过 </a:t>
            </a:r>
            <a:r>
              <a:rPr lang="en-US" altLang="zh-CN" dirty="0"/>
              <a:t>Diagonal</a:t>
            </a:r>
            <a:r>
              <a:rPr lang="zh-CN" altLang="en-US" dirty="0"/>
              <a:t> 类型告诉编译器：只有对角线有值</a:t>
            </a:r>
            <a:endParaRPr dirty="0"/>
          </a:p>
        </p:txBody>
      </p:sp>
      <p:sp>
        <p:nvSpPr>
          <p:cNvPr id="25" name="TextBox 24">
            <a:extLst>
              <a:ext uri="{FF2B5EF4-FFF2-40B4-BE49-F238E27FC236}">
                <a16:creationId xmlns:a16="http://schemas.microsoft.com/office/drawing/2014/main" id="{0F62D4D4-E4B0-92B2-E209-EBFA2190C965}"/>
              </a:ext>
            </a:extLst>
          </p:cNvPr>
          <p:cNvSpPr txBox="1"/>
          <p:nvPr/>
        </p:nvSpPr>
        <p:spPr>
          <a:xfrm>
            <a:off x="3460172" y="1099325"/>
            <a:ext cx="4935683" cy="369332"/>
          </a:xfrm>
          <a:prstGeom prst="rect">
            <a:avLst/>
          </a:prstGeom>
          <a:solidFill>
            <a:schemeClr val="accent5">
              <a:lumMod val="60000"/>
              <a:lumOff val="40000"/>
            </a:schemeClr>
          </a:solidFill>
        </p:spPr>
        <p:txBody>
          <a:bodyPr wrap="square">
            <a:spAutoFit/>
          </a:bodyPr>
          <a:lstStyle/>
          <a:p>
            <a:r>
              <a:rPr lang="en-CN" dirty="0"/>
              <a:t>多重派发允许我们告诉</a:t>
            </a:r>
            <a:r>
              <a:rPr lang="zh-CN" altLang="en-US" dirty="0"/>
              <a:t> </a:t>
            </a:r>
            <a:r>
              <a:rPr lang="en-US" altLang="zh-CN" dirty="0"/>
              <a:t>Julia</a:t>
            </a:r>
            <a:r>
              <a:rPr lang="zh-CN" altLang="en-US" dirty="0"/>
              <a:t> 编译器更多的信息</a:t>
            </a:r>
            <a:endParaRPr dirty="0"/>
          </a:p>
        </p:txBody>
      </p:sp>
      <p:pic>
        <p:nvPicPr>
          <p:cNvPr id="26" name="Picture 25">
            <a:extLst>
              <a:ext uri="{FF2B5EF4-FFF2-40B4-BE49-F238E27FC236}">
                <a16:creationId xmlns:a16="http://schemas.microsoft.com/office/drawing/2014/main" id="{A85797D9-AB1C-C0AB-3CEC-E7FD33450BFE}"/>
              </a:ext>
            </a:extLst>
          </p:cNvPr>
          <p:cNvPicPr>
            <a:picLocks noChangeAspect="1"/>
          </p:cNvPicPr>
          <p:nvPr/>
        </p:nvPicPr>
        <p:blipFill>
          <a:blip r:embed="rId3"/>
          <a:stretch>
            <a:fillRect/>
          </a:stretch>
        </p:blipFill>
        <p:spPr>
          <a:xfrm>
            <a:off x="456900" y="2029519"/>
            <a:ext cx="3492724" cy="3621133"/>
          </a:xfrm>
          <a:prstGeom prst="rect">
            <a:avLst/>
          </a:prstGeom>
        </p:spPr>
      </p:pic>
      <p:pic>
        <p:nvPicPr>
          <p:cNvPr id="27" name="Picture 26">
            <a:extLst>
              <a:ext uri="{FF2B5EF4-FFF2-40B4-BE49-F238E27FC236}">
                <a16:creationId xmlns:a16="http://schemas.microsoft.com/office/drawing/2014/main" id="{6014D458-1D3D-432A-B188-62D8FA7BE5FB}"/>
              </a:ext>
            </a:extLst>
          </p:cNvPr>
          <p:cNvPicPr>
            <a:picLocks noChangeAspect="1"/>
          </p:cNvPicPr>
          <p:nvPr/>
        </p:nvPicPr>
        <p:blipFill>
          <a:blip r:embed="rId4"/>
          <a:stretch>
            <a:fillRect/>
          </a:stretch>
        </p:blipFill>
        <p:spPr>
          <a:xfrm>
            <a:off x="4115265" y="2143794"/>
            <a:ext cx="3625496" cy="2428009"/>
          </a:xfrm>
          <a:prstGeom prst="rect">
            <a:avLst/>
          </a:prstGeom>
        </p:spPr>
      </p:pic>
      <p:pic>
        <p:nvPicPr>
          <p:cNvPr id="28" name="Picture 27">
            <a:extLst>
              <a:ext uri="{FF2B5EF4-FFF2-40B4-BE49-F238E27FC236}">
                <a16:creationId xmlns:a16="http://schemas.microsoft.com/office/drawing/2014/main" id="{3CA2C13A-A764-A43E-F17D-8B00F5A0B8D0}"/>
              </a:ext>
            </a:extLst>
          </p:cNvPr>
          <p:cNvPicPr>
            <a:picLocks noChangeAspect="1"/>
          </p:cNvPicPr>
          <p:nvPr/>
        </p:nvPicPr>
        <p:blipFill>
          <a:blip r:embed="rId5"/>
          <a:stretch>
            <a:fillRect/>
          </a:stretch>
        </p:blipFill>
        <p:spPr>
          <a:xfrm>
            <a:off x="8242378" y="2143794"/>
            <a:ext cx="3625496" cy="2699332"/>
          </a:xfrm>
          <a:prstGeom prst="rect">
            <a:avLst/>
          </a:prstGeom>
        </p:spPr>
      </p:pic>
      <p:pic>
        <p:nvPicPr>
          <p:cNvPr id="29" name="Picture 28">
            <a:extLst>
              <a:ext uri="{FF2B5EF4-FFF2-40B4-BE49-F238E27FC236}">
                <a16:creationId xmlns:a16="http://schemas.microsoft.com/office/drawing/2014/main" id="{B7274936-E84B-FA41-2E08-5A68605C9D09}"/>
              </a:ext>
            </a:extLst>
          </p:cNvPr>
          <p:cNvPicPr>
            <a:picLocks noChangeAspect="1"/>
          </p:cNvPicPr>
          <p:nvPr/>
        </p:nvPicPr>
        <p:blipFill>
          <a:blip r:embed="rId6"/>
          <a:stretch>
            <a:fillRect/>
          </a:stretch>
        </p:blipFill>
        <p:spPr>
          <a:xfrm>
            <a:off x="7624994" y="4931008"/>
            <a:ext cx="4242880" cy="1245782"/>
          </a:xfrm>
          <a:prstGeom prst="rect">
            <a:avLst/>
          </a:prstGeom>
        </p:spPr>
      </p:pic>
      <p:grpSp>
        <p:nvGrpSpPr>
          <p:cNvPr id="41" name="Group 40">
            <a:extLst>
              <a:ext uri="{FF2B5EF4-FFF2-40B4-BE49-F238E27FC236}">
                <a16:creationId xmlns:a16="http://schemas.microsoft.com/office/drawing/2014/main" id="{69D10AB9-0D6D-C291-D077-85965165B668}"/>
              </a:ext>
            </a:extLst>
          </p:cNvPr>
          <p:cNvGrpSpPr/>
          <p:nvPr/>
        </p:nvGrpSpPr>
        <p:grpSpPr>
          <a:xfrm>
            <a:off x="8274238" y="2143794"/>
            <a:ext cx="3460862" cy="3506858"/>
            <a:chOff x="8274238" y="2143794"/>
            <a:chExt cx="3460862" cy="3506858"/>
          </a:xfrm>
        </p:grpSpPr>
        <p:cxnSp>
          <p:nvCxnSpPr>
            <p:cNvPr id="31" name="Straight Arrow Connector 30">
              <a:extLst>
                <a:ext uri="{FF2B5EF4-FFF2-40B4-BE49-F238E27FC236}">
                  <a16:creationId xmlns:a16="http://schemas.microsoft.com/office/drawing/2014/main" id="{411D78F6-3879-1292-7F65-4163292CBD2E}"/>
                </a:ext>
              </a:extLst>
            </p:cNvPr>
            <p:cNvCxnSpPr>
              <a:cxnSpLocks/>
            </p:cNvCxnSpPr>
            <p:nvPr/>
          </p:nvCxnSpPr>
          <p:spPr>
            <a:xfrm flipH="1" flipV="1">
              <a:off x="9154391" y="5269956"/>
              <a:ext cx="114300" cy="380696"/>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2481F84D-5EB2-6B9D-07A7-872073546C22}"/>
                </a:ext>
              </a:extLst>
            </p:cNvPr>
            <p:cNvCxnSpPr>
              <a:cxnSpLocks/>
            </p:cNvCxnSpPr>
            <p:nvPr/>
          </p:nvCxnSpPr>
          <p:spPr>
            <a:xfrm flipH="1" flipV="1">
              <a:off x="10500321" y="3516882"/>
              <a:ext cx="187036" cy="146707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36" name="Rectangle 35">
              <a:extLst>
                <a:ext uri="{FF2B5EF4-FFF2-40B4-BE49-F238E27FC236}">
                  <a16:creationId xmlns:a16="http://schemas.microsoft.com/office/drawing/2014/main" id="{5166A63E-D0CD-2121-6A96-37AE84920E54}"/>
                </a:ext>
              </a:extLst>
            </p:cNvPr>
            <p:cNvSpPr/>
            <p:nvPr/>
          </p:nvSpPr>
          <p:spPr>
            <a:xfrm>
              <a:off x="8790709" y="2143794"/>
              <a:ext cx="2944391" cy="1285206"/>
            </a:xfrm>
            <a:prstGeom prst="rect">
              <a:avLst/>
            </a:prstGeom>
            <a:solidFill>
              <a:srgbClr val="4472C4">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39" name="Rectangle 38">
              <a:extLst>
                <a:ext uri="{FF2B5EF4-FFF2-40B4-BE49-F238E27FC236}">
                  <a16:creationId xmlns:a16="http://schemas.microsoft.com/office/drawing/2014/main" id="{34E904A2-9C04-B37A-1E08-F20A23B0AC86}"/>
                </a:ext>
              </a:extLst>
            </p:cNvPr>
            <p:cNvSpPr/>
            <p:nvPr/>
          </p:nvSpPr>
          <p:spPr>
            <a:xfrm>
              <a:off x="8274238" y="4945687"/>
              <a:ext cx="3460862" cy="309590"/>
            </a:xfrm>
            <a:prstGeom prst="rect">
              <a:avLst/>
            </a:prstGeom>
            <a:solidFill>
              <a:srgbClr val="4472C4">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5" name="文本框 14"/>
          <p:cNvSpPr txBox="1"/>
          <p:nvPr/>
        </p:nvSpPr>
        <p:spPr>
          <a:xfrm>
            <a:off x="3755255" y="5992124"/>
            <a:ext cx="369971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:codes\4-3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65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975C9-C157-0F00-6005-245B07761687}"/>
              </a:ext>
            </a:extLst>
          </p:cNvPr>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1.1 </a:t>
            </a:r>
            <a:r>
              <a:rPr lang="zh-CN" altLang="en-US" dirty="0">
                <a:latin typeface="微软雅黑" panose="020B0503020204020204" pitchFamily="34" charset="-122"/>
                <a:ea typeface="微软雅黑" panose="020B0503020204020204" pitchFamily="34" charset="-122"/>
              </a:rPr>
              <a:t>导引：</a:t>
            </a:r>
            <a:r>
              <a:rPr lang="en-US" altLang="zh-CN" dirty="0">
                <a:latin typeface="微软雅黑" panose="020B0503020204020204" pitchFamily="34" charset="-122"/>
                <a:ea typeface="微软雅黑" panose="020B0503020204020204" pitchFamily="34" charset="-122"/>
              </a:rPr>
              <a:t>Julia </a:t>
            </a:r>
            <a:r>
              <a:rPr lang="zh-CN" altLang="en-US" dirty="0">
                <a:latin typeface="微软雅黑" panose="020B0503020204020204" pitchFamily="34" charset="-122"/>
                <a:ea typeface="微软雅黑" panose="020B0503020204020204" pitchFamily="34" charset="-122"/>
              </a:rPr>
              <a:t>是一门高性能语言</a:t>
            </a:r>
          </a:p>
        </p:txBody>
      </p:sp>
      <p:sp>
        <p:nvSpPr>
          <p:cNvPr id="6" name="文本框 5">
            <a:extLst>
              <a:ext uri="{FF2B5EF4-FFF2-40B4-BE49-F238E27FC236}">
                <a16:creationId xmlns:a16="http://schemas.microsoft.com/office/drawing/2014/main" id="{B343E594-C128-045E-245D-1D5D0993571C}"/>
              </a:ext>
            </a:extLst>
          </p:cNvPr>
          <p:cNvSpPr txBox="1"/>
          <p:nvPr/>
        </p:nvSpPr>
        <p:spPr>
          <a:xfrm>
            <a:off x="10312959" y="0"/>
            <a:ext cx="1879041" cy="307777"/>
          </a:xfrm>
          <a:prstGeom prst="rect">
            <a:avLst/>
          </a:prstGeom>
          <a:noFill/>
        </p:spPr>
        <p:txBody>
          <a:bodyPr wrap="none" rtlCol="0">
            <a:spAutoFit/>
          </a:bodyPr>
          <a:lstStyle/>
          <a:p>
            <a:r>
              <a:rPr lang="en-US" altLang="zh-CN" sz="1400" dirty="0">
                <a:solidFill>
                  <a:schemeClr val="bg1">
                    <a:lumMod val="50000"/>
                  </a:schemeClr>
                </a:solidFill>
                <a:latin typeface="+mn-ea"/>
              </a:rPr>
              <a:t>MWorks.Syslab 2023b</a:t>
            </a:r>
            <a:endParaRPr lang="zh-CN" altLang="en-US" sz="1400" dirty="0">
              <a:solidFill>
                <a:schemeClr val="bg1">
                  <a:lumMod val="50000"/>
                </a:schemeClr>
              </a:solidFill>
              <a:latin typeface="+mn-ea"/>
            </a:endParaRPr>
          </a:p>
        </p:txBody>
      </p:sp>
      <p:pic>
        <p:nvPicPr>
          <p:cNvPr id="14" name="Picture 13">
            <a:extLst>
              <a:ext uri="{FF2B5EF4-FFF2-40B4-BE49-F238E27FC236}">
                <a16:creationId xmlns:a16="http://schemas.microsoft.com/office/drawing/2014/main" id="{6A7312C8-9105-D2AD-52C1-1FEE9A6A01A3}"/>
              </a:ext>
            </a:extLst>
          </p:cNvPr>
          <p:cNvPicPr>
            <a:picLocks noChangeAspect="1"/>
          </p:cNvPicPr>
          <p:nvPr/>
        </p:nvPicPr>
        <p:blipFill>
          <a:blip r:embed="rId3"/>
          <a:stretch>
            <a:fillRect/>
          </a:stretch>
        </p:blipFill>
        <p:spPr>
          <a:xfrm>
            <a:off x="281700" y="1313470"/>
            <a:ext cx="3937009" cy="2194533"/>
          </a:xfrm>
          <a:prstGeom prst="rect">
            <a:avLst/>
          </a:prstGeom>
        </p:spPr>
      </p:pic>
      <p:pic>
        <p:nvPicPr>
          <p:cNvPr id="15" name="Picture 14">
            <a:extLst>
              <a:ext uri="{FF2B5EF4-FFF2-40B4-BE49-F238E27FC236}">
                <a16:creationId xmlns:a16="http://schemas.microsoft.com/office/drawing/2014/main" id="{4F4D378C-AB89-14E4-6634-83DFE31F7EB6}"/>
              </a:ext>
            </a:extLst>
          </p:cNvPr>
          <p:cNvPicPr>
            <a:picLocks noChangeAspect="1"/>
          </p:cNvPicPr>
          <p:nvPr/>
        </p:nvPicPr>
        <p:blipFill>
          <a:blip r:embed="rId4"/>
          <a:stretch>
            <a:fillRect/>
          </a:stretch>
        </p:blipFill>
        <p:spPr>
          <a:xfrm>
            <a:off x="4495212" y="1331439"/>
            <a:ext cx="3352799" cy="2200274"/>
          </a:xfrm>
          <a:prstGeom prst="rect">
            <a:avLst/>
          </a:prstGeom>
        </p:spPr>
      </p:pic>
      <p:pic>
        <p:nvPicPr>
          <p:cNvPr id="16" name="Picture 15">
            <a:extLst>
              <a:ext uri="{FF2B5EF4-FFF2-40B4-BE49-F238E27FC236}">
                <a16:creationId xmlns:a16="http://schemas.microsoft.com/office/drawing/2014/main" id="{FC5D0572-1F42-3256-0FC6-CD4BF3933D64}"/>
              </a:ext>
            </a:extLst>
          </p:cNvPr>
          <p:cNvPicPr>
            <a:picLocks noChangeAspect="1"/>
          </p:cNvPicPr>
          <p:nvPr/>
        </p:nvPicPr>
        <p:blipFill>
          <a:blip r:embed="rId5"/>
          <a:stretch>
            <a:fillRect/>
          </a:stretch>
        </p:blipFill>
        <p:spPr>
          <a:xfrm>
            <a:off x="8124514" y="1373453"/>
            <a:ext cx="3882159" cy="1115478"/>
          </a:xfrm>
          <a:prstGeom prst="rect">
            <a:avLst/>
          </a:prstGeom>
        </p:spPr>
      </p:pic>
      <p:pic>
        <p:nvPicPr>
          <p:cNvPr id="17" name="Picture 16">
            <a:extLst>
              <a:ext uri="{FF2B5EF4-FFF2-40B4-BE49-F238E27FC236}">
                <a16:creationId xmlns:a16="http://schemas.microsoft.com/office/drawing/2014/main" id="{7A2B80E1-4E58-C11E-9B47-AFF3B7F56AC9}"/>
              </a:ext>
            </a:extLst>
          </p:cNvPr>
          <p:cNvPicPr>
            <a:picLocks noChangeAspect="1"/>
          </p:cNvPicPr>
          <p:nvPr/>
        </p:nvPicPr>
        <p:blipFill>
          <a:blip r:embed="rId6"/>
          <a:stretch>
            <a:fillRect/>
          </a:stretch>
        </p:blipFill>
        <p:spPr>
          <a:xfrm>
            <a:off x="281700" y="3939526"/>
            <a:ext cx="4213513" cy="2072381"/>
          </a:xfrm>
          <a:prstGeom prst="rect">
            <a:avLst/>
          </a:prstGeom>
        </p:spPr>
      </p:pic>
      <p:pic>
        <p:nvPicPr>
          <p:cNvPr id="18" name="Picture 17">
            <a:extLst>
              <a:ext uri="{FF2B5EF4-FFF2-40B4-BE49-F238E27FC236}">
                <a16:creationId xmlns:a16="http://schemas.microsoft.com/office/drawing/2014/main" id="{CF1EC13C-8400-4256-07F2-FDF934DC20EB}"/>
              </a:ext>
            </a:extLst>
          </p:cNvPr>
          <p:cNvPicPr>
            <a:picLocks noChangeAspect="1"/>
          </p:cNvPicPr>
          <p:nvPr/>
        </p:nvPicPr>
        <p:blipFill>
          <a:blip r:embed="rId7"/>
          <a:stretch>
            <a:fillRect/>
          </a:stretch>
        </p:blipFill>
        <p:spPr>
          <a:xfrm>
            <a:off x="4495211" y="4053051"/>
            <a:ext cx="3352799" cy="1996396"/>
          </a:xfrm>
          <a:prstGeom prst="rect">
            <a:avLst/>
          </a:prstGeom>
        </p:spPr>
      </p:pic>
      <p:sp>
        <p:nvSpPr>
          <p:cNvPr id="19" name="TextBox 18">
            <a:extLst>
              <a:ext uri="{FF2B5EF4-FFF2-40B4-BE49-F238E27FC236}">
                <a16:creationId xmlns:a16="http://schemas.microsoft.com/office/drawing/2014/main" id="{007CE2F1-2FDE-4F0E-AE85-CABBABF41FE2}"/>
              </a:ext>
            </a:extLst>
          </p:cNvPr>
          <p:cNvSpPr txBox="1"/>
          <p:nvPr/>
        </p:nvSpPr>
        <p:spPr>
          <a:xfrm>
            <a:off x="1732507" y="846093"/>
            <a:ext cx="655949" cy="449354"/>
          </a:xfrm>
          <a:prstGeom prst="rect">
            <a:avLst/>
          </a:prstGeom>
          <a:noFill/>
        </p:spPr>
        <p:txBody>
          <a:bodyPr wrap="none" rtlCol="0">
            <a:spAutoFit/>
          </a:bodyPr>
          <a:lstStyle/>
          <a:p>
            <a:pPr algn="l">
              <a:lnSpc>
                <a:spcPct val="125000"/>
              </a:lnSpc>
            </a:pPr>
            <a:r>
              <a:rPr lang="en-CN" sz="20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Julia</a:t>
            </a:r>
          </a:p>
        </p:txBody>
      </p:sp>
      <p:sp>
        <p:nvSpPr>
          <p:cNvPr id="20" name="TextBox 19">
            <a:extLst>
              <a:ext uri="{FF2B5EF4-FFF2-40B4-BE49-F238E27FC236}">
                <a16:creationId xmlns:a16="http://schemas.microsoft.com/office/drawing/2014/main" id="{2DA4475C-55B2-EB57-6886-E3DF740215D1}"/>
              </a:ext>
            </a:extLst>
          </p:cNvPr>
          <p:cNvSpPr txBox="1"/>
          <p:nvPr/>
        </p:nvSpPr>
        <p:spPr>
          <a:xfrm>
            <a:off x="4681460" y="846093"/>
            <a:ext cx="2980304" cy="449354"/>
          </a:xfrm>
          <a:prstGeom prst="rect">
            <a:avLst/>
          </a:prstGeom>
          <a:noFill/>
        </p:spPr>
        <p:txBody>
          <a:bodyPr wrap="none" rtlCol="0">
            <a:spAutoFit/>
          </a:bodyPr>
          <a:lstStyle/>
          <a:p>
            <a:pPr algn="ctr">
              <a:lnSpc>
                <a:spcPct val="125000"/>
              </a:lnSpc>
            </a:pPr>
            <a:r>
              <a:rPr lang="en-CN" sz="20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Julia + LoopVectorization</a:t>
            </a:r>
          </a:p>
        </p:txBody>
      </p:sp>
      <p:sp>
        <p:nvSpPr>
          <p:cNvPr id="21" name="TextBox 20">
            <a:extLst>
              <a:ext uri="{FF2B5EF4-FFF2-40B4-BE49-F238E27FC236}">
                <a16:creationId xmlns:a16="http://schemas.microsoft.com/office/drawing/2014/main" id="{B0594750-53B8-2014-D906-936AEE057EBE}"/>
              </a:ext>
            </a:extLst>
          </p:cNvPr>
          <p:cNvSpPr txBox="1"/>
          <p:nvPr/>
        </p:nvSpPr>
        <p:spPr>
          <a:xfrm>
            <a:off x="9212872" y="846093"/>
            <a:ext cx="1840568" cy="449354"/>
          </a:xfrm>
          <a:prstGeom prst="rect">
            <a:avLst/>
          </a:prstGeom>
          <a:noFill/>
        </p:spPr>
        <p:txBody>
          <a:bodyPr wrap="none" rtlCol="0">
            <a:spAutoFit/>
          </a:bodyPr>
          <a:lstStyle/>
          <a:p>
            <a:pPr algn="ctr">
              <a:lnSpc>
                <a:spcPct val="125000"/>
              </a:lnSpc>
            </a:pPr>
            <a:r>
              <a:rPr lang="en-CN" sz="20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Python Numpy</a:t>
            </a:r>
          </a:p>
        </p:txBody>
      </p:sp>
      <p:sp>
        <p:nvSpPr>
          <p:cNvPr id="22" name="TextBox 21">
            <a:extLst>
              <a:ext uri="{FF2B5EF4-FFF2-40B4-BE49-F238E27FC236}">
                <a16:creationId xmlns:a16="http://schemas.microsoft.com/office/drawing/2014/main" id="{86E7656F-59FC-6F89-9ED5-EE9463D5E5EC}"/>
              </a:ext>
            </a:extLst>
          </p:cNvPr>
          <p:cNvSpPr txBox="1"/>
          <p:nvPr/>
        </p:nvSpPr>
        <p:spPr>
          <a:xfrm>
            <a:off x="1408633" y="3531713"/>
            <a:ext cx="1127232" cy="449354"/>
          </a:xfrm>
          <a:prstGeom prst="rect">
            <a:avLst/>
          </a:prstGeom>
          <a:noFill/>
        </p:spPr>
        <p:txBody>
          <a:bodyPr wrap="none" rtlCol="0">
            <a:spAutoFit/>
          </a:bodyPr>
          <a:lstStyle/>
          <a:p>
            <a:pPr algn="l">
              <a:lnSpc>
                <a:spcPct val="125000"/>
              </a:lnSpc>
            </a:pPr>
            <a:r>
              <a:rPr lang="en-CN" sz="20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MATLAB</a:t>
            </a:r>
          </a:p>
        </p:txBody>
      </p:sp>
      <p:sp>
        <p:nvSpPr>
          <p:cNvPr id="23" name="TextBox 22">
            <a:extLst>
              <a:ext uri="{FF2B5EF4-FFF2-40B4-BE49-F238E27FC236}">
                <a16:creationId xmlns:a16="http://schemas.microsoft.com/office/drawing/2014/main" id="{AB9C6CFF-BD61-C407-BCBB-7C4F14BE4964}"/>
              </a:ext>
            </a:extLst>
          </p:cNvPr>
          <p:cNvSpPr txBox="1"/>
          <p:nvPr/>
        </p:nvSpPr>
        <p:spPr>
          <a:xfrm>
            <a:off x="4790194" y="3567705"/>
            <a:ext cx="2611612" cy="449354"/>
          </a:xfrm>
          <a:prstGeom prst="rect">
            <a:avLst/>
          </a:prstGeom>
          <a:noFill/>
        </p:spPr>
        <p:txBody>
          <a:bodyPr wrap="none" rtlCol="0">
            <a:spAutoFit/>
          </a:bodyPr>
          <a:lstStyle/>
          <a:p>
            <a:pPr algn="l">
              <a:lnSpc>
                <a:spcPct val="125000"/>
              </a:lnSpc>
            </a:pPr>
            <a:r>
              <a:rPr lang="en-CN" sz="20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MATLAB 多线程(N=8)</a:t>
            </a:r>
          </a:p>
        </p:txBody>
      </p:sp>
      <p:sp>
        <p:nvSpPr>
          <p:cNvPr id="24" name="TextBox 23">
            <a:extLst>
              <a:ext uri="{FF2B5EF4-FFF2-40B4-BE49-F238E27FC236}">
                <a16:creationId xmlns:a16="http://schemas.microsoft.com/office/drawing/2014/main" id="{CC840E92-71A4-F352-4108-4CE1A7D7A97C}"/>
              </a:ext>
            </a:extLst>
          </p:cNvPr>
          <p:cNvSpPr txBox="1"/>
          <p:nvPr/>
        </p:nvSpPr>
        <p:spPr>
          <a:xfrm>
            <a:off x="1585097" y="6074098"/>
            <a:ext cx="950768" cy="369332"/>
          </a:xfrm>
          <a:prstGeom prst="rect">
            <a:avLst/>
          </a:prstGeom>
          <a:noFill/>
        </p:spPr>
        <p:txBody>
          <a:bodyPr wrap="square">
            <a:spAutoFit/>
          </a:bodyPr>
          <a:lstStyle/>
          <a:p>
            <a:pPr algn="ctr"/>
            <a:r>
              <a:rPr lang="el-GR" dirty="0">
                <a:ln w="0"/>
                <a:effectLst>
                  <a:outerShdw blurRad="38100" dist="19050" dir="2700000" algn="tl" rotWithShape="0">
                    <a:schemeClr val="dk1">
                      <a:alpha val="40000"/>
                    </a:schemeClr>
                  </a:outerShdw>
                </a:effectLst>
                <a:latin typeface="Helvetica Neue" panose="02000503000000020004" pitchFamily="2" charset="0"/>
              </a:rPr>
              <a:t>412 μ</a:t>
            </a:r>
            <a:r>
              <a:rPr lang="en-US" dirty="0">
                <a:ln w="0"/>
                <a:effectLst>
                  <a:outerShdw blurRad="38100" dist="19050" dir="2700000" algn="tl" rotWithShape="0">
                    <a:schemeClr val="dk1">
                      <a:alpha val="40000"/>
                    </a:schemeClr>
                  </a:outerShdw>
                </a:effectLst>
                <a:latin typeface="Helvetica Neue" panose="02000503000000020004" pitchFamily="2" charset="0"/>
              </a:rPr>
              <a:t>s</a:t>
            </a:r>
          </a:p>
        </p:txBody>
      </p:sp>
      <p:sp>
        <p:nvSpPr>
          <p:cNvPr id="25" name="TextBox 24">
            <a:extLst>
              <a:ext uri="{FF2B5EF4-FFF2-40B4-BE49-F238E27FC236}">
                <a16:creationId xmlns:a16="http://schemas.microsoft.com/office/drawing/2014/main" id="{3D4E7FFF-DB68-8210-B1F2-6CFB2237E060}"/>
              </a:ext>
            </a:extLst>
          </p:cNvPr>
          <p:cNvSpPr txBox="1"/>
          <p:nvPr/>
        </p:nvSpPr>
        <p:spPr>
          <a:xfrm>
            <a:off x="5527263" y="6049447"/>
            <a:ext cx="950768" cy="369332"/>
          </a:xfrm>
          <a:prstGeom prst="rect">
            <a:avLst/>
          </a:prstGeom>
          <a:noFill/>
        </p:spPr>
        <p:txBody>
          <a:bodyPr wrap="square">
            <a:spAutoFit/>
          </a:bodyPr>
          <a:lstStyle/>
          <a:p>
            <a:pPr algn="ctr"/>
            <a:r>
              <a:rPr lang="en-US" dirty="0">
                <a:ln w="0"/>
                <a:effectLst>
                  <a:outerShdw blurRad="38100" dist="19050" dir="2700000" algn="tl" rotWithShape="0">
                    <a:schemeClr val="dk1">
                      <a:alpha val="40000"/>
                    </a:schemeClr>
                  </a:outerShdw>
                </a:effectLst>
                <a:latin typeface="Helvetica Neue" panose="02000503000000020004" pitchFamily="2" charset="0"/>
              </a:rPr>
              <a:t>75</a:t>
            </a:r>
            <a:r>
              <a:rPr lang="el-GR" dirty="0">
                <a:ln w="0"/>
                <a:effectLst>
                  <a:outerShdw blurRad="38100" dist="19050" dir="2700000" algn="tl" rotWithShape="0">
                    <a:schemeClr val="dk1">
                      <a:alpha val="40000"/>
                    </a:schemeClr>
                  </a:outerShdw>
                </a:effectLst>
                <a:latin typeface="Helvetica Neue" panose="02000503000000020004" pitchFamily="2" charset="0"/>
              </a:rPr>
              <a:t> μ</a:t>
            </a:r>
            <a:r>
              <a:rPr lang="en-US" dirty="0">
                <a:ln w="0"/>
                <a:effectLst>
                  <a:outerShdw blurRad="38100" dist="19050" dir="2700000" algn="tl" rotWithShape="0">
                    <a:schemeClr val="dk1">
                      <a:alpha val="40000"/>
                    </a:schemeClr>
                  </a:outerShdw>
                </a:effectLst>
                <a:latin typeface="Helvetica Neue" panose="02000503000000020004" pitchFamily="2" charset="0"/>
              </a:rPr>
              <a:t>s</a:t>
            </a:r>
          </a:p>
        </p:txBody>
      </p:sp>
      <p:sp>
        <p:nvSpPr>
          <p:cNvPr id="26" name="TextBox 25">
            <a:extLst>
              <a:ext uri="{FF2B5EF4-FFF2-40B4-BE49-F238E27FC236}">
                <a16:creationId xmlns:a16="http://schemas.microsoft.com/office/drawing/2014/main" id="{AF15CE60-F7B1-D441-D7F8-C28379272828}"/>
              </a:ext>
            </a:extLst>
          </p:cNvPr>
          <p:cNvSpPr txBox="1"/>
          <p:nvPr/>
        </p:nvSpPr>
        <p:spPr>
          <a:xfrm>
            <a:off x="8780626" y="3792382"/>
            <a:ext cx="2569934" cy="449354"/>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l">
              <a:lnSpc>
                <a:spcPct val="125000"/>
              </a:lnSpc>
            </a:pPr>
            <a:r>
              <a:rPr lang="en-CN" sz="2000" dirty="0">
                <a:ln w="0"/>
                <a:solidFill>
                  <a:schemeClr val="tx1"/>
                </a:solidFill>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Julia 的性能上限很高</a:t>
            </a:r>
          </a:p>
        </p:txBody>
      </p:sp>
      <p:sp>
        <p:nvSpPr>
          <p:cNvPr id="3" name="文本框 32">
            <a:extLst>
              <a:ext uri="{FF2B5EF4-FFF2-40B4-BE49-F238E27FC236}">
                <a16:creationId xmlns:a16="http://schemas.microsoft.com/office/drawing/2014/main" id="{3ED34DC2-3063-09A2-B1F5-31D410C102F4}"/>
              </a:ext>
            </a:extLst>
          </p:cNvPr>
          <p:cNvSpPr txBox="1"/>
          <p:nvPr/>
        </p:nvSpPr>
        <p:spPr>
          <a:xfrm>
            <a:off x="8411558" y="5964684"/>
            <a:ext cx="351555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:codes\1-1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2005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4.3 </a:t>
            </a:r>
            <a:r>
              <a:rPr lang="zh-CN" altLang="en-CN" dirty="0">
                <a:latin typeface="微软雅黑" panose="020B0503020204020204" pitchFamily="34" charset="-122"/>
                <a:ea typeface="微软雅黑" panose="020B0503020204020204" pitchFamily="34" charset="-122"/>
              </a:rPr>
              <a:t>多重</a:t>
            </a:r>
            <a:r>
              <a:rPr lang="zh-CN" altLang="en-US" dirty="0">
                <a:latin typeface="微软雅黑" panose="020B0503020204020204" pitchFamily="34" charset="-122"/>
                <a:ea typeface="微软雅黑" panose="020B0503020204020204" pitchFamily="34" charset="-122"/>
              </a:rPr>
              <a:t>派发</a:t>
            </a:r>
            <a:r>
              <a:rPr lang="en-US" altLang="zh-CN" dirty="0">
                <a:latin typeface="微软雅黑" panose="020B0503020204020204" pitchFamily="34" charset="-122"/>
                <a:ea typeface="微软雅黑" panose="020B0503020204020204" pitchFamily="34" charset="-122"/>
              </a:rPr>
              <a:t>: </a:t>
            </a:r>
            <a:r>
              <a:rPr lang="zh-CN" altLang="en-CN" dirty="0">
                <a:latin typeface="微软雅黑" panose="020B0503020204020204" pitchFamily="34" charset="-122"/>
                <a:ea typeface="微软雅黑" panose="020B0503020204020204" pitchFamily="34" charset="-122"/>
              </a:rPr>
              <a:t>特化</a:t>
            </a:r>
            <a:endParaRPr lang="zh-CN" altLang="en-US" dirty="0">
              <a:latin typeface="微软雅黑" panose="020B0503020204020204" pitchFamily="34" charset="-122"/>
              <a:ea typeface="微软雅黑" panose="020B0503020204020204" pitchFamily="34" charset="-122"/>
            </a:endParaRPr>
          </a:p>
        </p:txBody>
      </p:sp>
      <p:sp>
        <p:nvSpPr>
          <p:cNvPr id="6" name="TextBox 5">
            <a:extLst>
              <a:ext uri="{FF2B5EF4-FFF2-40B4-BE49-F238E27FC236}">
                <a16:creationId xmlns:a16="http://schemas.microsoft.com/office/drawing/2014/main" id="{51FEEE3B-8374-1FBB-9320-652D93E229D6}"/>
              </a:ext>
            </a:extLst>
          </p:cNvPr>
          <p:cNvSpPr txBox="1"/>
          <p:nvPr/>
        </p:nvSpPr>
        <p:spPr>
          <a:xfrm>
            <a:off x="384464" y="706322"/>
            <a:ext cx="4871847" cy="369332"/>
          </a:xfrm>
          <a:prstGeom prst="rect">
            <a:avLst/>
          </a:prstGeom>
          <a:noFill/>
        </p:spPr>
        <p:txBody>
          <a:bodyPr wrap="none" rtlCol="0">
            <a:spAutoFit/>
          </a:bodyPr>
          <a:lstStyle/>
          <a:p>
            <a:r>
              <a:rPr lang="zh-CN" altLang="en-US" dirty="0"/>
              <a:t>问：如何实现一个最佳性能的 </a:t>
            </a:r>
            <a:r>
              <a:rPr lang="en-US" altLang="zh-CN" dirty="0"/>
              <a:t>2x2</a:t>
            </a:r>
            <a:r>
              <a:rPr lang="zh-CN" altLang="en-US" dirty="0"/>
              <a:t> 矩阵乘法？ </a:t>
            </a:r>
            <a:endParaRPr dirty="0"/>
          </a:p>
        </p:txBody>
      </p:sp>
      <p:pic>
        <p:nvPicPr>
          <p:cNvPr id="7" name="Picture 6">
            <a:extLst>
              <a:ext uri="{FF2B5EF4-FFF2-40B4-BE49-F238E27FC236}">
                <a16:creationId xmlns:a16="http://schemas.microsoft.com/office/drawing/2014/main" id="{C98D96A7-3919-2E8D-A0BA-2527ABA665D5}"/>
              </a:ext>
            </a:extLst>
          </p:cNvPr>
          <p:cNvPicPr>
            <a:picLocks noChangeAspect="1"/>
          </p:cNvPicPr>
          <p:nvPr/>
        </p:nvPicPr>
        <p:blipFill>
          <a:blip r:embed="rId3"/>
          <a:stretch>
            <a:fillRect/>
          </a:stretch>
        </p:blipFill>
        <p:spPr>
          <a:xfrm>
            <a:off x="477983" y="1456026"/>
            <a:ext cx="3429000" cy="1285875"/>
          </a:xfrm>
          <a:prstGeom prst="rect">
            <a:avLst/>
          </a:prstGeom>
        </p:spPr>
      </p:pic>
      <p:sp>
        <p:nvSpPr>
          <p:cNvPr id="10" name="TextBox 9">
            <a:extLst>
              <a:ext uri="{FF2B5EF4-FFF2-40B4-BE49-F238E27FC236}">
                <a16:creationId xmlns:a16="http://schemas.microsoft.com/office/drawing/2014/main" id="{769E82D8-0F62-B6C9-229C-B99AA3B8CCF1}"/>
              </a:ext>
            </a:extLst>
          </p:cNvPr>
          <p:cNvSpPr txBox="1"/>
          <p:nvPr/>
        </p:nvSpPr>
        <p:spPr>
          <a:xfrm>
            <a:off x="477983" y="1090398"/>
            <a:ext cx="3930884" cy="369332"/>
          </a:xfrm>
          <a:prstGeom prst="rect">
            <a:avLst/>
          </a:prstGeom>
          <a:noFill/>
        </p:spPr>
        <p:txBody>
          <a:bodyPr wrap="none" rtlCol="0">
            <a:spAutoFit/>
          </a:bodyPr>
          <a:lstStyle/>
          <a:p>
            <a:r>
              <a:rPr lang="en-US" dirty="0"/>
              <a:t>Day 1: 5</a:t>
            </a:r>
            <a:r>
              <a:rPr lang="en-US" altLang="zh-CN" dirty="0"/>
              <a:t>0ns</a:t>
            </a:r>
            <a:r>
              <a:rPr lang="zh-CN" altLang="en-US" dirty="0"/>
              <a:t> 够快了，但我们希望更快</a:t>
            </a:r>
            <a:endParaRPr dirty="0"/>
          </a:p>
        </p:txBody>
      </p:sp>
      <p:grpSp>
        <p:nvGrpSpPr>
          <p:cNvPr id="23" name="Group 22">
            <a:extLst>
              <a:ext uri="{FF2B5EF4-FFF2-40B4-BE49-F238E27FC236}">
                <a16:creationId xmlns:a16="http://schemas.microsoft.com/office/drawing/2014/main" id="{9CB62B62-9121-CBF6-899C-BE80595B78F5}"/>
              </a:ext>
            </a:extLst>
          </p:cNvPr>
          <p:cNvGrpSpPr/>
          <p:nvPr/>
        </p:nvGrpSpPr>
        <p:grpSpPr>
          <a:xfrm>
            <a:off x="5702878" y="658035"/>
            <a:ext cx="6130636" cy="1721460"/>
            <a:chOff x="5702878" y="723350"/>
            <a:chExt cx="6130636" cy="1721460"/>
          </a:xfrm>
        </p:grpSpPr>
        <p:pic>
          <p:nvPicPr>
            <p:cNvPr id="9" name="Picture 8">
              <a:extLst>
                <a:ext uri="{FF2B5EF4-FFF2-40B4-BE49-F238E27FC236}">
                  <a16:creationId xmlns:a16="http://schemas.microsoft.com/office/drawing/2014/main" id="{7D3961DF-7368-A090-ECED-953101F5A5DD}"/>
                </a:ext>
              </a:extLst>
            </p:cNvPr>
            <p:cNvPicPr>
              <a:picLocks noChangeAspect="1"/>
            </p:cNvPicPr>
            <p:nvPr/>
          </p:nvPicPr>
          <p:blipFill>
            <a:blip r:embed="rId4"/>
            <a:stretch>
              <a:fillRect/>
            </a:stretch>
          </p:blipFill>
          <p:spPr>
            <a:xfrm>
              <a:off x="5702879" y="1123336"/>
              <a:ext cx="6130635" cy="1321474"/>
            </a:xfrm>
            <a:prstGeom prst="rect">
              <a:avLst/>
            </a:prstGeom>
          </p:spPr>
        </p:pic>
        <p:sp>
          <p:nvSpPr>
            <p:cNvPr id="11" name="TextBox 10">
              <a:extLst>
                <a:ext uri="{FF2B5EF4-FFF2-40B4-BE49-F238E27FC236}">
                  <a16:creationId xmlns:a16="http://schemas.microsoft.com/office/drawing/2014/main" id="{435A9A7E-F169-CDD3-1856-CACDA9679AED}"/>
                </a:ext>
              </a:extLst>
            </p:cNvPr>
            <p:cNvSpPr txBox="1"/>
            <p:nvPr/>
          </p:nvSpPr>
          <p:spPr>
            <a:xfrm>
              <a:off x="5702878" y="723350"/>
              <a:ext cx="3411511" cy="369332"/>
            </a:xfrm>
            <a:prstGeom prst="rect">
              <a:avLst/>
            </a:prstGeom>
            <a:noFill/>
          </p:spPr>
          <p:txBody>
            <a:bodyPr wrap="none" rtlCol="0">
              <a:spAutoFit/>
            </a:bodyPr>
            <a:lstStyle/>
            <a:p>
              <a:r>
                <a:rPr lang="en-US" dirty="0"/>
                <a:t>Day 2: </a:t>
              </a:r>
              <a:r>
                <a:rPr lang="en-US" dirty="0" err="1"/>
                <a:t>构造一个</a:t>
              </a:r>
              <a:r>
                <a:rPr lang="zh-CN" altLang="en-US" dirty="0"/>
                <a:t> </a:t>
              </a:r>
              <a:r>
                <a:rPr lang="en-US" altLang="zh-CN" dirty="0"/>
                <a:t>2x2</a:t>
              </a:r>
              <a:r>
                <a:rPr lang="zh-CN" altLang="en-US" dirty="0"/>
                <a:t> 的矩阵类型</a:t>
              </a:r>
              <a:endParaRPr dirty="0"/>
            </a:p>
          </p:txBody>
        </p:sp>
      </p:grpSp>
      <p:pic>
        <p:nvPicPr>
          <p:cNvPr id="18" name="Picture 17">
            <a:extLst>
              <a:ext uri="{FF2B5EF4-FFF2-40B4-BE49-F238E27FC236}">
                <a16:creationId xmlns:a16="http://schemas.microsoft.com/office/drawing/2014/main" id="{A45953D1-4409-83F1-6DE3-DF03BD226E0A}"/>
              </a:ext>
            </a:extLst>
          </p:cNvPr>
          <p:cNvPicPr>
            <a:picLocks noChangeAspect="1"/>
          </p:cNvPicPr>
          <p:nvPr/>
        </p:nvPicPr>
        <p:blipFill>
          <a:blip r:embed="rId5"/>
          <a:stretch>
            <a:fillRect/>
          </a:stretch>
        </p:blipFill>
        <p:spPr>
          <a:xfrm>
            <a:off x="6585221" y="2348335"/>
            <a:ext cx="4483675" cy="3816201"/>
          </a:xfrm>
          <a:prstGeom prst="rect">
            <a:avLst/>
          </a:prstGeom>
        </p:spPr>
      </p:pic>
      <p:grpSp>
        <p:nvGrpSpPr>
          <p:cNvPr id="24" name="Group 23">
            <a:extLst>
              <a:ext uri="{FF2B5EF4-FFF2-40B4-BE49-F238E27FC236}">
                <a16:creationId xmlns:a16="http://schemas.microsoft.com/office/drawing/2014/main" id="{93CA26B0-98D3-E52B-76A7-7F1181ECA4C1}"/>
              </a:ext>
            </a:extLst>
          </p:cNvPr>
          <p:cNvGrpSpPr/>
          <p:nvPr/>
        </p:nvGrpSpPr>
        <p:grpSpPr>
          <a:xfrm>
            <a:off x="384464" y="3716025"/>
            <a:ext cx="4428599" cy="2051577"/>
            <a:chOff x="444737" y="3429000"/>
            <a:chExt cx="4428599" cy="2051577"/>
          </a:xfrm>
        </p:grpSpPr>
        <p:pic>
          <p:nvPicPr>
            <p:cNvPr id="19" name="Picture 18">
              <a:extLst>
                <a:ext uri="{FF2B5EF4-FFF2-40B4-BE49-F238E27FC236}">
                  <a16:creationId xmlns:a16="http://schemas.microsoft.com/office/drawing/2014/main" id="{25E56422-3185-CAC8-3295-AB4EBD3C046A}"/>
                </a:ext>
              </a:extLst>
            </p:cNvPr>
            <p:cNvPicPr>
              <a:picLocks noChangeAspect="1"/>
            </p:cNvPicPr>
            <p:nvPr/>
          </p:nvPicPr>
          <p:blipFill>
            <a:blip r:embed="rId6"/>
            <a:stretch>
              <a:fillRect/>
            </a:stretch>
          </p:blipFill>
          <p:spPr>
            <a:xfrm>
              <a:off x="477983" y="3825732"/>
              <a:ext cx="4395353" cy="1654845"/>
            </a:xfrm>
            <a:prstGeom prst="rect">
              <a:avLst/>
            </a:prstGeom>
          </p:spPr>
        </p:pic>
        <p:sp>
          <p:nvSpPr>
            <p:cNvPr id="21" name="TextBox 20">
              <a:extLst>
                <a:ext uri="{FF2B5EF4-FFF2-40B4-BE49-F238E27FC236}">
                  <a16:creationId xmlns:a16="http://schemas.microsoft.com/office/drawing/2014/main" id="{AC605FFA-1D30-A361-6594-2641E392F318}"/>
                </a:ext>
              </a:extLst>
            </p:cNvPr>
            <p:cNvSpPr txBox="1"/>
            <p:nvPr/>
          </p:nvSpPr>
          <p:spPr>
            <a:xfrm>
              <a:off x="444737" y="3429000"/>
              <a:ext cx="1565905" cy="369332"/>
            </a:xfrm>
            <a:prstGeom prst="rect">
              <a:avLst/>
            </a:prstGeom>
            <a:noFill/>
          </p:spPr>
          <p:txBody>
            <a:bodyPr wrap="square" rtlCol="0">
              <a:spAutoFit/>
            </a:bodyPr>
            <a:lstStyle/>
            <a:p>
              <a:r>
                <a:rPr lang="en-CN" dirty="0"/>
                <a:t>🚀</a:t>
              </a:r>
              <a:r>
                <a:rPr lang="en-US" dirty="0"/>
                <a:t>3x faster!</a:t>
              </a:r>
              <a:endParaRPr dirty="0"/>
            </a:p>
          </p:txBody>
        </p:sp>
      </p:grpSp>
      <p:sp>
        <p:nvSpPr>
          <p:cNvPr id="30" name="TextBox 29">
            <a:extLst>
              <a:ext uri="{FF2B5EF4-FFF2-40B4-BE49-F238E27FC236}">
                <a16:creationId xmlns:a16="http://schemas.microsoft.com/office/drawing/2014/main" id="{039A373F-5E6F-2938-7B72-7F7A3650B147}"/>
              </a:ext>
            </a:extLst>
          </p:cNvPr>
          <p:cNvSpPr txBox="1"/>
          <p:nvPr/>
        </p:nvSpPr>
        <p:spPr>
          <a:xfrm>
            <a:off x="719668" y="3070938"/>
            <a:ext cx="5473314" cy="369332"/>
          </a:xfrm>
          <a:prstGeom prst="rect">
            <a:avLst/>
          </a:prstGeom>
          <a:solidFill>
            <a:schemeClr val="accent5">
              <a:lumMod val="60000"/>
              <a:lumOff val="40000"/>
            </a:schemeClr>
          </a:solidFill>
        </p:spPr>
        <p:txBody>
          <a:bodyPr wrap="square">
            <a:spAutoFit/>
          </a:bodyPr>
          <a:lstStyle/>
          <a:p>
            <a:r>
              <a:rPr lang="en-CN" dirty="0"/>
              <a:t>类型信息越丰富</a:t>
            </a:r>
            <a:r>
              <a:rPr lang="zh-CN" altLang="en-US" dirty="0"/>
              <a:t>，越有可能给出特化的高性能实现</a:t>
            </a:r>
            <a:endParaRPr dirty="0"/>
          </a:p>
        </p:txBody>
      </p:sp>
      <p:sp>
        <p:nvSpPr>
          <p:cNvPr id="2" name="TextBox 1">
            <a:extLst>
              <a:ext uri="{FF2B5EF4-FFF2-40B4-BE49-F238E27FC236}">
                <a16:creationId xmlns:a16="http://schemas.microsoft.com/office/drawing/2014/main" id="{AC16D767-25C4-6D08-0544-0B6AC3FD0728}"/>
              </a:ext>
            </a:extLst>
          </p:cNvPr>
          <p:cNvSpPr txBox="1"/>
          <p:nvPr/>
        </p:nvSpPr>
        <p:spPr>
          <a:xfrm>
            <a:off x="0" y="6086155"/>
            <a:ext cx="9102437" cy="307777"/>
          </a:xfrm>
          <a:prstGeom prst="rect">
            <a:avLst/>
          </a:prstGeom>
          <a:noFill/>
        </p:spPr>
        <p:txBody>
          <a:bodyPr wrap="square">
            <a:spAutoFit/>
          </a:bodyPr>
          <a:lstStyle/>
          <a:p>
            <a:r>
              <a:rPr lang="en-US" sz="1400" dirty="0" err="1">
                <a:solidFill>
                  <a:schemeClr val="tx1">
                    <a:lumMod val="50000"/>
                    <a:lumOff val="50000"/>
                  </a:schemeClr>
                </a:solidFill>
              </a:rPr>
              <a:t>矩阵接口协议文档</a:t>
            </a:r>
            <a:r>
              <a:rPr lang="zh-CN" altLang="en-US" sz="1400" dirty="0">
                <a:solidFill>
                  <a:schemeClr val="tx1">
                    <a:lumMod val="50000"/>
                    <a:lumOff val="50000"/>
                  </a:schemeClr>
                </a:solidFill>
              </a:rPr>
              <a:t>：</a:t>
            </a:r>
            <a:r>
              <a:rPr lang="en-US" sz="1400" dirty="0">
                <a:solidFill>
                  <a:schemeClr val="tx1">
                    <a:lumMod val="50000"/>
                    <a:lumOff val="50000"/>
                  </a:schemeClr>
                </a:solidFill>
                <a:hlinkClick r:id="rId7"/>
              </a:rPr>
              <a:t>https://</a:t>
            </a:r>
            <a:r>
              <a:rPr lang="en-US" sz="1400" dirty="0" err="1">
                <a:solidFill>
                  <a:schemeClr val="tx1">
                    <a:lumMod val="50000"/>
                    <a:lumOff val="50000"/>
                  </a:schemeClr>
                </a:solidFill>
                <a:hlinkClick r:id="rId7"/>
              </a:rPr>
              <a:t>docs.julialang.org</a:t>
            </a:r>
            <a:r>
              <a:rPr lang="en-US" sz="1400" dirty="0">
                <a:solidFill>
                  <a:schemeClr val="tx1">
                    <a:lumMod val="50000"/>
                    <a:lumOff val="50000"/>
                  </a:schemeClr>
                </a:solidFill>
                <a:hlinkClick r:id="rId7"/>
              </a:rPr>
              <a:t>/</a:t>
            </a:r>
            <a:r>
              <a:rPr lang="en-US" sz="1400" dirty="0" err="1">
                <a:solidFill>
                  <a:schemeClr val="tx1">
                    <a:lumMod val="50000"/>
                    <a:lumOff val="50000"/>
                  </a:schemeClr>
                </a:solidFill>
                <a:hlinkClick r:id="rId7"/>
              </a:rPr>
              <a:t>en</a:t>
            </a:r>
            <a:r>
              <a:rPr lang="en-US" sz="1400" dirty="0">
                <a:solidFill>
                  <a:schemeClr val="tx1">
                    <a:lumMod val="50000"/>
                    <a:lumOff val="50000"/>
                  </a:schemeClr>
                </a:solidFill>
                <a:hlinkClick r:id="rId7"/>
              </a:rPr>
              <a:t>/v1/manual/interfaces/#man-interface-array</a:t>
            </a:r>
            <a:endParaRPr sz="1400" dirty="0">
              <a:solidFill>
                <a:schemeClr val="tx1">
                  <a:lumMod val="50000"/>
                  <a:lumOff val="50000"/>
                </a:schemeClr>
              </a:solidFill>
            </a:endParaRPr>
          </a:p>
        </p:txBody>
      </p:sp>
      <p:sp>
        <p:nvSpPr>
          <p:cNvPr id="15" name="文本框 14"/>
          <p:cNvSpPr txBox="1"/>
          <p:nvPr/>
        </p:nvSpPr>
        <p:spPr>
          <a:xfrm>
            <a:off x="2965143" y="5767602"/>
            <a:ext cx="354510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:codes\4-4</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788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4.4 </a:t>
            </a:r>
            <a:r>
              <a:rPr lang="zh-CN" altLang="en-CN" dirty="0">
                <a:latin typeface="微软雅黑" panose="020B0503020204020204" pitchFamily="34" charset="-122"/>
                <a:ea typeface="微软雅黑" panose="020B0503020204020204" pitchFamily="34" charset="-122"/>
              </a:rPr>
              <a:t>多重</a:t>
            </a:r>
            <a:r>
              <a:rPr lang="zh-CN" altLang="en-US" dirty="0">
                <a:latin typeface="微软雅黑" panose="020B0503020204020204" pitchFamily="34" charset="-122"/>
                <a:ea typeface="微软雅黑" panose="020B0503020204020204" pitchFamily="34" charset="-122"/>
              </a:rPr>
              <a:t>派发</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小结</a:t>
            </a:r>
          </a:p>
        </p:txBody>
      </p:sp>
      <p:sp>
        <p:nvSpPr>
          <p:cNvPr id="2" name="TextBox 1">
            <a:extLst>
              <a:ext uri="{FF2B5EF4-FFF2-40B4-BE49-F238E27FC236}">
                <a16:creationId xmlns:a16="http://schemas.microsoft.com/office/drawing/2014/main" id="{90745151-8281-E823-AB58-15BAC6218C0C}"/>
              </a:ext>
            </a:extLst>
          </p:cNvPr>
          <p:cNvSpPr txBox="1"/>
          <p:nvPr/>
        </p:nvSpPr>
        <p:spPr>
          <a:xfrm>
            <a:off x="540027" y="1051765"/>
            <a:ext cx="6672019" cy="369332"/>
          </a:xfrm>
          <a:prstGeom prst="rect">
            <a:avLst/>
          </a:prstGeom>
          <a:noFill/>
        </p:spPr>
        <p:txBody>
          <a:bodyPr wrap="none" rtlCol="0">
            <a:spAutoFit/>
          </a:bodyPr>
          <a:lstStyle/>
          <a:p>
            <a:r>
              <a:rPr lang="en-CN" dirty="0"/>
              <a:t>基于多重派发</a:t>
            </a:r>
            <a:r>
              <a:rPr lang="zh-CN" altLang="en-US" dirty="0"/>
              <a:t>，</a:t>
            </a:r>
            <a:r>
              <a:rPr lang="en-US" altLang="zh-CN" dirty="0"/>
              <a:t>Julia</a:t>
            </a:r>
            <a:r>
              <a:rPr lang="zh-CN" altLang="en-US" dirty="0"/>
              <a:t> 允许我们构建一个渐进式的性能优化体验：</a:t>
            </a:r>
            <a:endParaRPr dirty="0"/>
          </a:p>
        </p:txBody>
      </p:sp>
      <p:sp>
        <p:nvSpPr>
          <p:cNvPr id="3" name="TextBox 2">
            <a:extLst>
              <a:ext uri="{FF2B5EF4-FFF2-40B4-BE49-F238E27FC236}">
                <a16:creationId xmlns:a16="http://schemas.microsoft.com/office/drawing/2014/main" id="{8C296FDB-CEAC-6B41-EFAF-2646D644ECA5}"/>
              </a:ext>
            </a:extLst>
          </p:cNvPr>
          <p:cNvSpPr txBox="1"/>
          <p:nvPr/>
        </p:nvSpPr>
        <p:spPr>
          <a:xfrm>
            <a:off x="1170410" y="1626478"/>
            <a:ext cx="6363000" cy="954107"/>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sz="1400" dirty="0" err="1"/>
              <a:t>第一天只需要给出通用的代码实现</a:t>
            </a:r>
            <a:r>
              <a:rPr lang="zh-CN" altLang="en-US" sz="1400" dirty="0"/>
              <a:t>，确保模型正确</a:t>
            </a:r>
            <a:endParaRPr lang="en-US" altLang="zh-CN" sz="1400" dirty="0"/>
          </a:p>
          <a:p>
            <a:pPr marL="285750" indent="-285750">
              <a:buFont typeface="Arial" panose="020B0604020202020204" pitchFamily="34" charset="0"/>
              <a:buChar char="•"/>
            </a:pPr>
            <a:r>
              <a:rPr lang="zh-CN" altLang="en-US" sz="1400" dirty="0"/>
              <a:t>进一步挖掘模型中的固有信息，将这些信息以 </a:t>
            </a:r>
            <a:r>
              <a:rPr lang="en-US" altLang="zh-CN" sz="1400" dirty="0"/>
              <a:t>Julia</a:t>
            </a:r>
            <a:r>
              <a:rPr lang="zh-CN" altLang="en-US" sz="1400" dirty="0"/>
              <a:t> 数据类型的方式编码</a:t>
            </a:r>
            <a:endParaRPr lang="en-US" altLang="zh-CN" sz="1400" dirty="0"/>
          </a:p>
          <a:p>
            <a:pPr marL="285750" indent="-285750">
              <a:buFont typeface="Arial" panose="020B0604020202020204" pitchFamily="34" charset="0"/>
              <a:buChar char="•"/>
            </a:pPr>
            <a:r>
              <a:rPr lang="zh-CN" altLang="en-US" sz="1400" dirty="0"/>
              <a:t>围绕新创建的数据类型，通过多重派发引入优化实现</a:t>
            </a:r>
            <a:r>
              <a:rPr lang="en-US" altLang="zh-CN" sz="1400" dirty="0"/>
              <a:t> ——</a:t>
            </a:r>
            <a:r>
              <a:rPr lang="zh-CN" altLang="en-US" sz="1400" dirty="0"/>
              <a:t> 这只需要增加一些新的方法，而不需要对已有的系统进行大规模重构</a:t>
            </a:r>
            <a:endParaRPr lang="en-US" altLang="zh-CN" sz="1400" dirty="0"/>
          </a:p>
        </p:txBody>
      </p:sp>
      <p:grpSp>
        <p:nvGrpSpPr>
          <p:cNvPr id="8" name="Group 7">
            <a:extLst>
              <a:ext uri="{FF2B5EF4-FFF2-40B4-BE49-F238E27FC236}">
                <a16:creationId xmlns:a16="http://schemas.microsoft.com/office/drawing/2014/main" id="{B8420122-F621-41DE-1E35-64DA4999F686}"/>
              </a:ext>
            </a:extLst>
          </p:cNvPr>
          <p:cNvGrpSpPr/>
          <p:nvPr/>
        </p:nvGrpSpPr>
        <p:grpSpPr>
          <a:xfrm>
            <a:off x="603128" y="3429000"/>
            <a:ext cx="6930282" cy="1443454"/>
            <a:chOff x="603128" y="3559098"/>
            <a:chExt cx="6930282" cy="1443454"/>
          </a:xfrm>
        </p:grpSpPr>
        <p:sp>
          <p:nvSpPr>
            <p:cNvPr id="4" name="TextBox 3">
              <a:extLst>
                <a:ext uri="{FF2B5EF4-FFF2-40B4-BE49-F238E27FC236}">
                  <a16:creationId xmlns:a16="http://schemas.microsoft.com/office/drawing/2014/main" id="{B6E8ADB5-69A8-5A69-4226-F61F7DE510AC}"/>
                </a:ext>
              </a:extLst>
            </p:cNvPr>
            <p:cNvSpPr txBox="1"/>
            <p:nvPr/>
          </p:nvSpPr>
          <p:spPr>
            <a:xfrm>
              <a:off x="603128" y="3559098"/>
              <a:ext cx="4132863" cy="369332"/>
            </a:xfrm>
            <a:prstGeom prst="rect">
              <a:avLst/>
            </a:prstGeom>
            <a:noFill/>
          </p:spPr>
          <p:txBody>
            <a:bodyPr wrap="none" rtlCol="0">
              <a:spAutoFit/>
            </a:bodyPr>
            <a:lstStyle/>
            <a:p>
              <a:r>
                <a:rPr lang="en-CN" dirty="0"/>
                <a:t>Julia</a:t>
              </a:r>
              <a:r>
                <a:rPr lang="zh-CN" altLang="en-US" dirty="0"/>
                <a:t> 性能优化的核心在于渐进式优化：</a:t>
              </a:r>
              <a:endParaRPr lang="en-US" altLang="zh-CN" dirty="0"/>
            </a:p>
          </p:txBody>
        </p:sp>
        <p:sp>
          <p:nvSpPr>
            <p:cNvPr id="5" name="TextBox 4">
              <a:extLst>
                <a:ext uri="{FF2B5EF4-FFF2-40B4-BE49-F238E27FC236}">
                  <a16:creationId xmlns:a16="http://schemas.microsoft.com/office/drawing/2014/main" id="{E8D87946-C071-EAA8-5F7E-8F03AE3C3D3B}"/>
                </a:ext>
              </a:extLst>
            </p:cNvPr>
            <p:cNvSpPr txBox="1"/>
            <p:nvPr/>
          </p:nvSpPr>
          <p:spPr>
            <a:xfrm>
              <a:off x="1170410" y="4048445"/>
              <a:ext cx="6363000" cy="954107"/>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zh-CN" altLang="en-US" sz="1400" dirty="0"/>
                <a:t>原型实现只要能跑，不需要过度在意它是否是编译器友好（类型稳定、具体类型</a:t>
              </a:r>
              <a:r>
                <a:rPr lang="en-US" altLang="zh-CN" sz="1400" dirty="0"/>
                <a:t>…</a:t>
              </a:r>
              <a:r>
                <a:rPr lang="zh-CN" altLang="en-US" sz="1400" dirty="0"/>
                <a:t>），也不需要过度在意它是否使用了高效的算法实现</a:t>
              </a:r>
              <a:endParaRPr lang="en-US" altLang="zh-CN" sz="1400" dirty="0"/>
            </a:p>
            <a:p>
              <a:pPr marL="285750" indent="-285750">
                <a:buFont typeface="Arial" panose="020B0604020202020204" pitchFamily="34" charset="0"/>
                <a:buChar char="•"/>
              </a:pPr>
              <a:r>
                <a:rPr lang="zh-CN" altLang="en-US" sz="1400" dirty="0"/>
                <a:t>在有需要的时候，针对性地引入编译器友好的代码、或者通过多重派发引入特定的优化实现</a:t>
              </a:r>
              <a:endParaRPr lang="en-US" altLang="zh-CN" sz="1400" dirty="0"/>
            </a:p>
          </p:txBody>
        </p:sp>
      </p:grpSp>
    </p:spTree>
    <p:extLst>
      <p:ext uri="{BB962C8B-B14F-4D97-AF65-F5344CB8AC3E}">
        <p14:creationId xmlns:p14="http://schemas.microsoft.com/office/powerpoint/2010/main" val="352021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25802B-3B84-452F-D7CE-442E0F3DE01C}"/>
              </a:ext>
            </a:extLst>
          </p:cNvPr>
          <p:cNvSpPr/>
          <p:nvPr/>
        </p:nvSpPr>
        <p:spPr>
          <a:xfrm>
            <a:off x="-1" y="2059450"/>
            <a:ext cx="12192001" cy="273910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a:solidFill>
                <a:prstClr val="white"/>
              </a:solidFill>
              <a:latin typeface="等线" panose="02010600030101010101" pitchFamily="2" charset="-122"/>
              <a:ea typeface="等线"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FABDE7D0-6E6A-556C-5A47-A3EE013200BF}"/>
              </a:ext>
            </a:extLst>
          </p:cNvPr>
          <p:cNvPicPr>
            <a:picLocks noChangeAspect="1"/>
          </p:cNvPicPr>
          <p:nvPr/>
        </p:nvPicPr>
        <p:blipFill>
          <a:blip r:embed="rId3"/>
          <a:stretch>
            <a:fillRect/>
          </a:stretch>
        </p:blipFill>
        <p:spPr>
          <a:xfrm>
            <a:off x="0" y="0"/>
            <a:ext cx="1941181" cy="733979"/>
          </a:xfrm>
          <a:prstGeom prst="rect">
            <a:avLst/>
          </a:prstGeom>
        </p:spPr>
      </p:pic>
      <p:sp>
        <p:nvSpPr>
          <p:cNvPr id="4" name="文本框 3">
            <a:extLst>
              <a:ext uri="{FF2B5EF4-FFF2-40B4-BE49-F238E27FC236}">
                <a16:creationId xmlns:a16="http://schemas.microsoft.com/office/drawing/2014/main" id="{5D7CB9B5-A7F9-C12C-10F3-FA1E12A77C18}"/>
              </a:ext>
            </a:extLst>
          </p:cNvPr>
          <p:cNvSpPr txBox="1"/>
          <p:nvPr/>
        </p:nvSpPr>
        <p:spPr>
          <a:xfrm>
            <a:off x="892681" y="2829559"/>
            <a:ext cx="1666240" cy="1198880"/>
          </a:xfrm>
          <a:prstGeom prst="rect">
            <a:avLst/>
          </a:prstGeom>
          <a:noFill/>
        </p:spPr>
        <p:txBody>
          <a:bodyPr wrap="square" rtlCol="0">
            <a:spAutoFit/>
          </a:bodyPr>
          <a:lstStyle/>
          <a:p>
            <a:r>
              <a:rPr lang="en-US" altLang="zh-CN" sz="7200" b="1" noProof="1">
                <a:solidFill>
                  <a:schemeClr val="bg1">
                    <a:alpha val="40000"/>
                  </a:schemeClr>
                </a:solidFill>
                <a:latin typeface="Arial Bold" panose="020B0604020202020204" charset="0"/>
                <a:ea typeface="黑体" pitchFamily="2" charset="-122"/>
                <a:cs typeface="Arial Bold" panose="020B0604020202020204" charset="0"/>
              </a:rPr>
              <a:t>05</a:t>
            </a:r>
            <a:endParaRPr lang="en-US" altLang="zh-CN" sz="7200" b="1" noProof="1">
              <a:solidFill>
                <a:schemeClr val="bg1">
                  <a:alpha val="40000"/>
                </a:schemeClr>
              </a:solidFill>
              <a:latin typeface="Arial Bold" panose="020B0604020202020204" charset="0"/>
              <a:cs typeface="Arial Bold" panose="020B0604020202020204" charset="0"/>
            </a:endParaRPr>
          </a:p>
        </p:txBody>
      </p:sp>
      <p:sp>
        <p:nvSpPr>
          <p:cNvPr id="5" name="文本框 1">
            <a:extLst>
              <a:ext uri="{FF2B5EF4-FFF2-40B4-BE49-F238E27FC236}">
                <a16:creationId xmlns:a16="http://schemas.microsoft.com/office/drawing/2014/main" id="{FB1195B0-02EB-FC0F-D6D2-94E6E110FE4E}"/>
              </a:ext>
            </a:extLst>
          </p:cNvPr>
          <p:cNvSpPr txBox="1"/>
          <p:nvPr/>
        </p:nvSpPr>
        <p:spPr>
          <a:xfrm>
            <a:off x="2244723" y="3198811"/>
            <a:ext cx="4378325" cy="461665"/>
          </a:xfrm>
          <a:prstGeom prst="rect">
            <a:avLst/>
          </a:prstGeom>
          <a:noFill/>
          <a:ln w="9525">
            <a:noFill/>
          </a:ln>
        </p:spPr>
        <p:txBody>
          <a:bodyPr wrap="square" anchor="t" anchorCtr="0">
            <a:spAutoFit/>
          </a:bodyPr>
          <a:lstStyle/>
          <a:p>
            <a:pPr indent="0"/>
            <a:r>
              <a:rPr lang="en-US"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Julia</a:t>
            </a:r>
            <a:r>
              <a:rPr lang="zh-CN" altLang="en-US"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性能优化：内存优化</a:t>
            </a:r>
            <a:endParaRPr lang="zh-CN" altLang="en-US" sz="2400" b="1" dirty="0">
              <a:solidFill>
                <a:schemeClr val="bg1"/>
              </a:solidFill>
              <a:latin typeface="Arial Bold" panose="020B0604020202020204" charset="0"/>
              <a:ea typeface="黑体" pitchFamily="2" charset="-122"/>
            </a:endParaRPr>
          </a:p>
        </p:txBody>
      </p:sp>
    </p:spTree>
    <p:extLst>
      <p:ext uri="{BB962C8B-B14F-4D97-AF65-F5344CB8AC3E}">
        <p14:creationId xmlns:p14="http://schemas.microsoft.com/office/powerpoint/2010/main" val="615380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5.1</a:t>
            </a:r>
            <a:r>
              <a:rPr lang="zh-CN" altLang="en-US" dirty="0">
                <a:latin typeface="微软雅黑" panose="020B0503020204020204" pitchFamily="34" charset="-122"/>
                <a:ea typeface="微软雅黑" panose="020B0503020204020204" pitchFamily="34" charset="-122"/>
              </a:rPr>
              <a:t> 内存优化：导引</a:t>
            </a:r>
          </a:p>
        </p:txBody>
      </p:sp>
      <p:sp>
        <p:nvSpPr>
          <p:cNvPr id="2" name="TextBox 1">
            <a:extLst>
              <a:ext uri="{FF2B5EF4-FFF2-40B4-BE49-F238E27FC236}">
                <a16:creationId xmlns:a16="http://schemas.microsoft.com/office/drawing/2014/main" id="{90745151-8281-E823-AB58-15BAC6218C0C}"/>
              </a:ext>
            </a:extLst>
          </p:cNvPr>
          <p:cNvSpPr txBox="1"/>
          <p:nvPr/>
        </p:nvSpPr>
        <p:spPr>
          <a:xfrm>
            <a:off x="396336" y="692696"/>
            <a:ext cx="8776762" cy="369332"/>
          </a:xfrm>
          <a:prstGeom prst="rect">
            <a:avLst/>
          </a:prstGeom>
          <a:noFill/>
        </p:spPr>
        <p:txBody>
          <a:bodyPr wrap="none" rtlCol="0">
            <a:spAutoFit/>
          </a:bodyPr>
          <a:lstStyle/>
          <a:p>
            <a:r>
              <a:rPr lang="en-US" dirty="0" err="1"/>
              <a:t>在一门足够高性能的语言中</a:t>
            </a:r>
            <a:r>
              <a:rPr lang="zh-CN" altLang="en-US" dirty="0"/>
              <a:t>（</a:t>
            </a:r>
            <a:r>
              <a:rPr lang="en-US" altLang="zh-CN" dirty="0"/>
              <a:t>C/C++</a:t>
            </a:r>
            <a:r>
              <a:rPr lang="zh-CN" altLang="en-US" dirty="0"/>
              <a:t>、</a:t>
            </a:r>
            <a:r>
              <a:rPr lang="en-US" altLang="zh-CN" dirty="0"/>
              <a:t>Julia</a:t>
            </a:r>
            <a:r>
              <a:rPr lang="zh-CN" altLang="en-US" dirty="0"/>
              <a:t>），内存是高性能计算必须要考虑的因素</a:t>
            </a:r>
            <a:endParaRPr dirty="0"/>
          </a:p>
        </p:txBody>
      </p:sp>
      <p:pic>
        <p:nvPicPr>
          <p:cNvPr id="7" name="Picture 6">
            <a:extLst>
              <a:ext uri="{FF2B5EF4-FFF2-40B4-BE49-F238E27FC236}">
                <a16:creationId xmlns:a16="http://schemas.microsoft.com/office/drawing/2014/main" id="{B47EEBC8-338F-D1BB-27E9-A0D0BDEF35B2}"/>
              </a:ext>
            </a:extLst>
          </p:cNvPr>
          <p:cNvPicPr>
            <a:picLocks noChangeAspect="1"/>
          </p:cNvPicPr>
          <p:nvPr/>
        </p:nvPicPr>
        <p:blipFill>
          <a:blip r:embed="rId3"/>
          <a:stretch>
            <a:fillRect/>
          </a:stretch>
        </p:blipFill>
        <p:spPr>
          <a:xfrm>
            <a:off x="565787" y="1737361"/>
            <a:ext cx="5037450" cy="3364821"/>
          </a:xfrm>
          <a:prstGeom prst="rect">
            <a:avLst/>
          </a:prstGeom>
        </p:spPr>
      </p:pic>
      <p:pic>
        <p:nvPicPr>
          <p:cNvPr id="9" name="Picture 8">
            <a:extLst>
              <a:ext uri="{FF2B5EF4-FFF2-40B4-BE49-F238E27FC236}">
                <a16:creationId xmlns:a16="http://schemas.microsoft.com/office/drawing/2014/main" id="{98EF2B12-BF27-F28D-FF5A-C6070EE63EE6}"/>
              </a:ext>
            </a:extLst>
          </p:cNvPr>
          <p:cNvPicPr>
            <a:picLocks noChangeAspect="1"/>
          </p:cNvPicPr>
          <p:nvPr/>
        </p:nvPicPr>
        <p:blipFill>
          <a:blip r:embed="rId4"/>
          <a:stretch>
            <a:fillRect/>
          </a:stretch>
        </p:blipFill>
        <p:spPr>
          <a:xfrm>
            <a:off x="6588763" y="1701903"/>
            <a:ext cx="5037450" cy="3400279"/>
          </a:xfrm>
          <a:prstGeom prst="rect">
            <a:avLst/>
          </a:prstGeom>
        </p:spPr>
      </p:pic>
      <p:sp>
        <p:nvSpPr>
          <p:cNvPr id="12" name="TextBox 11">
            <a:extLst>
              <a:ext uri="{FF2B5EF4-FFF2-40B4-BE49-F238E27FC236}">
                <a16:creationId xmlns:a16="http://schemas.microsoft.com/office/drawing/2014/main" id="{08D45CB3-6183-D30D-76C3-5BF896DA5706}"/>
              </a:ext>
            </a:extLst>
          </p:cNvPr>
          <p:cNvSpPr txBox="1"/>
          <p:nvPr/>
        </p:nvSpPr>
        <p:spPr>
          <a:xfrm>
            <a:off x="1474514" y="1332571"/>
            <a:ext cx="3219995" cy="369332"/>
          </a:xfrm>
          <a:prstGeom prst="rect">
            <a:avLst/>
          </a:prstGeom>
          <a:noFill/>
        </p:spPr>
        <p:txBody>
          <a:bodyPr wrap="square">
            <a:spAutoFit/>
          </a:bodyPr>
          <a:lstStyle/>
          <a:p>
            <a:r>
              <a:rPr lang="en-CN" dirty="0"/>
              <a:t>🚀</a:t>
            </a:r>
            <a:r>
              <a:rPr lang="zh-CN" altLang="en-US" dirty="0"/>
              <a:t>：延列的方向进行迭代</a:t>
            </a:r>
            <a:endParaRPr dirty="0"/>
          </a:p>
        </p:txBody>
      </p:sp>
      <p:sp>
        <p:nvSpPr>
          <p:cNvPr id="13" name="TextBox 12">
            <a:extLst>
              <a:ext uri="{FF2B5EF4-FFF2-40B4-BE49-F238E27FC236}">
                <a16:creationId xmlns:a16="http://schemas.microsoft.com/office/drawing/2014/main" id="{B172E0C5-3D5C-4A87-03B4-A783F461AEAB}"/>
              </a:ext>
            </a:extLst>
          </p:cNvPr>
          <p:cNvSpPr txBox="1"/>
          <p:nvPr/>
        </p:nvSpPr>
        <p:spPr>
          <a:xfrm>
            <a:off x="7497490" y="1268958"/>
            <a:ext cx="3219995" cy="369332"/>
          </a:xfrm>
          <a:prstGeom prst="rect">
            <a:avLst/>
          </a:prstGeom>
          <a:noFill/>
        </p:spPr>
        <p:txBody>
          <a:bodyPr wrap="square">
            <a:spAutoFit/>
          </a:bodyPr>
          <a:lstStyle/>
          <a:p>
            <a:r>
              <a:rPr lang="en-US" altLang="zh-CN" dirty="0"/>
              <a:t>🐢</a:t>
            </a:r>
            <a:r>
              <a:rPr lang="zh-CN" altLang="en-US" dirty="0"/>
              <a:t>：延行的方向进行迭代</a:t>
            </a:r>
            <a:endParaRPr dirty="0"/>
          </a:p>
        </p:txBody>
      </p:sp>
      <p:sp>
        <p:nvSpPr>
          <p:cNvPr id="14" name="TextBox 13">
            <a:extLst>
              <a:ext uri="{FF2B5EF4-FFF2-40B4-BE49-F238E27FC236}">
                <a16:creationId xmlns:a16="http://schemas.microsoft.com/office/drawing/2014/main" id="{A957A048-8A55-89B0-5A4B-1C0B1BA32B21}"/>
              </a:ext>
            </a:extLst>
          </p:cNvPr>
          <p:cNvSpPr txBox="1"/>
          <p:nvPr/>
        </p:nvSpPr>
        <p:spPr>
          <a:xfrm>
            <a:off x="0" y="6086155"/>
            <a:ext cx="9102437" cy="307777"/>
          </a:xfrm>
          <a:prstGeom prst="rect">
            <a:avLst/>
          </a:prstGeom>
          <a:noFill/>
        </p:spPr>
        <p:txBody>
          <a:bodyPr wrap="square">
            <a:spAutoFit/>
          </a:bodyPr>
          <a:lstStyle/>
          <a:p>
            <a:r>
              <a:rPr lang="en-US" sz="1400" dirty="0">
                <a:solidFill>
                  <a:schemeClr val="tx1">
                    <a:lumMod val="50000"/>
                    <a:lumOff val="50000"/>
                  </a:schemeClr>
                </a:solidFill>
              </a:rPr>
              <a:t>Python/MATLAB</a:t>
            </a:r>
            <a:r>
              <a:rPr lang="zh-CN" altLang="en-US" sz="1400" dirty="0">
                <a:solidFill>
                  <a:schemeClr val="tx1">
                    <a:lumMod val="50000"/>
                    <a:lumOff val="50000"/>
                  </a:schemeClr>
                </a:solidFill>
              </a:rPr>
              <a:t> 太慢了以至于无论按照什么迭代方式，性能都差不多</a:t>
            </a:r>
            <a:endParaRPr sz="1400" dirty="0">
              <a:solidFill>
                <a:schemeClr val="tx1">
                  <a:lumMod val="50000"/>
                  <a:lumOff val="50000"/>
                </a:schemeClr>
              </a:solidFill>
            </a:endParaRPr>
          </a:p>
        </p:txBody>
      </p:sp>
      <p:sp>
        <p:nvSpPr>
          <p:cNvPr id="10" name="文本框 9"/>
          <p:cNvSpPr txBox="1"/>
          <p:nvPr/>
        </p:nvSpPr>
        <p:spPr>
          <a:xfrm>
            <a:off x="4551218" y="5224836"/>
            <a:ext cx="354521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:codes\5-1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4758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5.1</a:t>
            </a:r>
            <a:r>
              <a:rPr lang="zh-CN" altLang="en-US" dirty="0">
                <a:latin typeface="微软雅黑" panose="020B0503020204020204" pitchFamily="34" charset="-122"/>
                <a:ea typeface="微软雅黑" panose="020B0503020204020204" pitchFamily="34" charset="-122"/>
              </a:rPr>
              <a:t> 内存优化：导引</a:t>
            </a:r>
          </a:p>
        </p:txBody>
      </p:sp>
      <p:sp>
        <p:nvSpPr>
          <p:cNvPr id="2" name="TextBox 1">
            <a:extLst>
              <a:ext uri="{FF2B5EF4-FFF2-40B4-BE49-F238E27FC236}">
                <a16:creationId xmlns:a16="http://schemas.microsoft.com/office/drawing/2014/main" id="{90745151-8281-E823-AB58-15BAC6218C0C}"/>
              </a:ext>
            </a:extLst>
          </p:cNvPr>
          <p:cNvSpPr txBox="1"/>
          <p:nvPr/>
        </p:nvSpPr>
        <p:spPr>
          <a:xfrm>
            <a:off x="396336" y="692696"/>
            <a:ext cx="8776762" cy="369332"/>
          </a:xfrm>
          <a:prstGeom prst="rect">
            <a:avLst/>
          </a:prstGeom>
          <a:noFill/>
        </p:spPr>
        <p:txBody>
          <a:bodyPr wrap="none" rtlCol="0">
            <a:spAutoFit/>
          </a:bodyPr>
          <a:lstStyle/>
          <a:p>
            <a:r>
              <a:rPr lang="en-US" dirty="0" err="1"/>
              <a:t>在一门足够高性能的语言中</a:t>
            </a:r>
            <a:r>
              <a:rPr lang="zh-CN" altLang="en-US" dirty="0"/>
              <a:t>（</a:t>
            </a:r>
            <a:r>
              <a:rPr lang="en-US" altLang="zh-CN" dirty="0"/>
              <a:t>C/C++</a:t>
            </a:r>
            <a:r>
              <a:rPr lang="zh-CN" altLang="en-US" dirty="0"/>
              <a:t>、</a:t>
            </a:r>
            <a:r>
              <a:rPr lang="en-US" altLang="zh-CN" dirty="0"/>
              <a:t>Julia</a:t>
            </a:r>
            <a:r>
              <a:rPr lang="zh-CN" altLang="en-US" dirty="0"/>
              <a:t>），内存是高性能计算必须要考虑的因素</a:t>
            </a:r>
            <a:endParaRPr dirty="0"/>
          </a:p>
        </p:txBody>
      </p:sp>
      <p:grpSp>
        <p:nvGrpSpPr>
          <p:cNvPr id="16" name="Group 15">
            <a:extLst>
              <a:ext uri="{FF2B5EF4-FFF2-40B4-BE49-F238E27FC236}">
                <a16:creationId xmlns:a16="http://schemas.microsoft.com/office/drawing/2014/main" id="{2815B719-6160-6191-D75D-AE3B3FDF669E}"/>
              </a:ext>
            </a:extLst>
          </p:cNvPr>
          <p:cNvGrpSpPr/>
          <p:nvPr/>
        </p:nvGrpSpPr>
        <p:grpSpPr>
          <a:xfrm>
            <a:off x="722907" y="1236121"/>
            <a:ext cx="11294190" cy="2993135"/>
            <a:chOff x="722907" y="1236121"/>
            <a:chExt cx="11294190" cy="2993135"/>
          </a:xfrm>
        </p:grpSpPr>
        <p:pic>
          <p:nvPicPr>
            <p:cNvPr id="10" name="Picture 9">
              <a:extLst>
                <a:ext uri="{FF2B5EF4-FFF2-40B4-BE49-F238E27FC236}">
                  <a16:creationId xmlns:a16="http://schemas.microsoft.com/office/drawing/2014/main" id="{CE6C21EE-DFB8-1268-960F-372569DC7CCA}"/>
                </a:ext>
              </a:extLst>
            </p:cNvPr>
            <p:cNvPicPr>
              <a:picLocks noChangeAspect="1"/>
            </p:cNvPicPr>
            <p:nvPr/>
          </p:nvPicPr>
          <p:blipFill>
            <a:blip r:embed="rId3"/>
            <a:stretch>
              <a:fillRect/>
            </a:stretch>
          </p:blipFill>
          <p:spPr>
            <a:xfrm>
              <a:off x="5603237" y="1236121"/>
              <a:ext cx="6413860" cy="2993135"/>
            </a:xfrm>
            <a:prstGeom prst="rect">
              <a:avLst/>
            </a:prstGeom>
          </p:spPr>
        </p:pic>
        <p:sp>
          <p:nvSpPr>
            <p:cNvPr id="15" name="TextBox 14">
              <a:extLst>
                <a:ext uri="{FF2B5EF4-FFF2-40B4-BE49-F238E27FC236}">
                  <a16:creationId xmlns:a16="http://schemas.microsoft.com/office/drawing/2014/main" id="{EB594B13-97FA-EE9A-1254-505D018B29DE}"/>
                </a:ext>
              </a:extLst>
            </p:cNvPr>
            <p:cNvSpPr txBox="1"/>
            <p:nvPr/>
          </p:nvSpPr>
          <p:spPr>
            <a:xfrm>
              <a:off x="722907" y="1513748"/>
              <a:ext cx="4711241" cy="646331"/>
            </a:xfrm>
            <a:prstGeom prst="rect">
              <a:avLst/>
            </a:prstGeom>
            <a:noFill/>
          </p:spPr>
          <p:txBody>
            <a:bodyPr wrap="square">
              <a:spAutoFit/>
            </a:bodyPr>
            <a:lstStyle/>
            <a:p>
              <a:r>
                <a:rPr lang="zh-CN" altLang="en-US" dirty="0"/>
                <a:t>计算机存储是分层的：寄存器、</a:t>
              </a:r>
              <a:r>
                <a:rPr lang="en-US" altLang="zh-CN" dirty="0"/>
                <a:t>CPU</a:t>
              </a:r>
              <a:r>
                <a:rPr lang="zh-CN" altLang="en-US" dirty="0"/>
                <a:t> 三级缓存、内存、磁盘缓存、磁盘、远程存储</a:t>
              </a:r>
              <a:endParaRPr lang="en-US" altLang="zh-CN" dirty="0"/>
            </a:p>
          </p:txBody>
        </p:sp>
      </p:grpSp>
      <p:grpSp>
        <p:nvGrpSpPr>
          <p:cNvPr id="18" name="Group 17">
            <a:extLst>
              <a:ext uri="{FF2B5EF4-FFF2-40B4-BE49-F238E27FC236}">
                <a16:creationId xmlns:a16="http://schemas.microsoft.com/office/drawing/2014/main" id="{A9D7FFCE-08EB-0AF0-F5BC-4530A9BAB816}"/>
              </a:ext>
            </a:extLst>
          </p:cNvPr>
          <p:cNvGrpSpPr/>
          <p:nvPr/>
        </p:nvGrpSpPr>
        <p:grpSpPr>
          <a:xfrm>
            <a:off x="644449" y="2715181"/>
            <a:ext cx="4868156" cy="1387657"/>
            <a:chOff x="644449" y="2715181"/>
            <a:chExt cx="4868156" cy="1387657"/>
          </a:xfrm>
        </p:grpSpPr>
        <p:pic>
          <p:nvPicPr>
            <p:cNvPr id="17" name="Picture 16">
              <a:extLst>
                <a:ext uri="{FF2B5EF4-FFF2-40B4-BE49-F238E27FC236}">
                  <a16:creationId xmlns:a16="http://schemas.microsoft.com/office/drawing/2014/main" id="{44534FE4-7F6B-3744-C550-852A2FA186F1}"/>
                </a:ext>
              </a:extLst>
            </p:cNvPr>
            <p:cNvPicPr>
              <a:picLocks noChangeAspect="1"/>
            </p:cNvPicPr>
            <p:nvPr/>
          </p:nvPicPr>
          <p:blipFill>
            <a:blip r:embed="rId4"/>
            <a:stretch>
              <a:fillRect/>
            </a:stretch>
          </p:blipFill>
          <p:spPr>
            <a:xfrm>
              <a:off x="722907" y="2715181"/>
              <a:ext cx="4593675" cy="599175"/>
            </a:xfrm>
            <a:prstGeom prst="rect">
              <a:avLst/>
            </a:prstGeom>
          </p:spPr>
        </p:pic>
        <p:sp>
          <p:nvSpPr>
            <p:cNvPr id="8" name="TextBox 7">
              <a:extLst>
                <a:ext uri="{FF2B5EF4-FFF2-40B4-BE49-F238E27FC236}">
                  <a16:creationId xmlns:a16="http://schemas.microsoft.com/office/drawing/2014/main" id="{C40C33AE-F9AA-4241-7EE9-60654697B0EC}"/>
                </a:ext>
              </a:extLst>
            </p:cNvPr>
            <p:cNvSpPr txBox="1"/>
            <p:nvPr/>
          </p:nvSpPr>
          <p:spPr>
            <a:xfrm>
              <a:off x="644449" y="3456507"/>
              <a:ext cx="4868156" cy="646331"/>
            </a:xfrm>
            <a:prstGeom prst="rect">
              <a:avLst/>
            </a:prstGeom>
            <a:noFill/>
          </p:spPr>
          <p:txBody>
            <a:bodyPr wrap="square" rtlCol="0">
              <a:spAutoFit/>
            </a:bodyPr>
            <a:lstStyle/>
            <a:p>
              <a:r>
                <a:rPr lang="en-CN" dirty="0"/>
                <a:t>CPU</a:t>
              </a:r>
              <a:r>
                <a:rPr lang="zh-CN" altLang="en-US" dirty="0"/>
                <a:t> 在处理内存中的数据（矩阵）的时候，会先将数据读取到 </a:t>
              </a:r>
              <a:r>
                <a:rPr lang="en-US" altLang="zh-CN" dirty="0"/>
                <a:t>CPU</a:t>
              </a:r>
              <a:r>
                <a:rPr lang="zh-CN" altLang="en-US" dirty="0"/>
                <a:t> 缓存中</a:t>
              </a:r>
              <a:endParaRPr dirty="0"/>
            </a:p>
          </p:txBody>
        </p:sp>
      </p:grpSp>
      <p:sp>
        <p:nvSpPr>
          <p:cNvPr id="20" name="TextBox 19">
            <a:extLst>
              <a:ext uri="{FF2B5EF4-FFF2-40B4-BE49-F238E27FC236}">
                <a16:creationId xmlns:a16="http://schemas.microsoft.com/office/drawing/2014/main" id="{8B198778-7B9A-DA73-1695-93D3FD047A01}"/>
              </a:ext>
            </a:extLst>
          </p:cNvPr>
          <p:cNvSpPr txBox="1"/>
          <p:nvPr/>
        </p:nvSpPr>
        <p:spPr>
          <a:xfrm>
            <a:off x="1752413" y="4361582"/>
            <a:ext cx="7701648" cy="369332"/>
          </a:xfrm>
          <a:prstGeom prst="rect">
            <a:avLst/>
          </a:prstGeom>
          <a:noFill/>
        </p:spPr>
        <p:txBody>
          <a:bodyPr wrap="square">
            <a:spAutoFit/>
          </a:bodyPr>
          <a:lstStyle/>
          <a:p>
            <a:r>
              <a:rPr lang="en-CN" altLang="zh-CN" dirty="0"/>
              <a:t>CPU</a:t>
            </a:r>
            <a:r>
              <a:rPr lang="zh-CN" altLang="en-US" dirty="0"/>
              <a:t> 在从内存中加载缓存的时候，每次会加载一段连续的内存而非单个值</a:t>
            </a:r>
          </a:p>
        </p:txBody>
      </p:sp>
      <p:grpSp>
        <p:nvGrpSpPr>
          <p:cNvPr id="23" name="Group 22">
            <a:extLst>
              <a:ext uri="{FF2B5EF4-FFF2-40B4-BE49-F238E27FC236}">
                <a16:creationId xmlns:a16="http://schemas.microsoft.com/office/drawing/2014/main" id="{00340AFD-E5C6-0D80-BF3D-70F7C1CB7456}"/>
              </a:ext>
            </a:extLst>
          </p:cNvPr>
          <p:cNvGrpSpPr/>
          <p:nvPr/>
        </p:nvGrpSpPr>
        <p:grpSpPr>
          <a:xfrm>
            <a:off x="1752413" y="4897608"/>
            <a:ext cx="7701648" cy="1147989"/>
            <a:chOff x="1752413" y="4897608"/>
            <a:chExt cx="7701648" cy="1147989"/>
          </a:xfrm>
        </p:grpSpPr>
        <p:sp>
          <p:nvSpPr>
            <p:cNvPr id="21" name="TextBox 20">
              <a:extLst>
                <a:ext uri="{FF2B5EF4-FFF2-40B4-BE49-F238E27FC236}">
                  <a16:creationId xmlns:a16="http://schemas.microsoft.com/office/drawing/2014/main" id="{17960BAE-8E97-8CCF-B2EE-D797DF695DC6}"/>
                </a:ext>
              </a:extLst>
            </p:cNvPr>
            <p:cNvSpPr txBox="1"/>
            <p:nvPr/>
          </p:nvSpPr>
          <p:spPr>
            <a:xfrm>
              <a:off x="1752413" y="4897608"/>
              <a:ext cx="7701648" cy="369332"/>
            </a:xfrm>
            <a:prstGeom prst="rect">
              <a:avLst/>
            </a:prstGeom>
            <a:noFill/>
          </p:spPr>
          <p:txBody>
            <a:bodyPr wrap="square">
              <a:spAutoFit/>
            </a:bodyPr>
            <a:lstStyle/>
            <a:p>
              <a:r>
                <a:rPr lang="en-CN" altLang="zh-CN" dirty="0"/>
                <a:t>CPU </a:t>
              </a:r>
              <a:r>
                <a:rPr lang="zh-CN" altLang="en-CN" dirty="0"/>
                <a:t>缓存</a:t>
              </a:r>
              <a:r>
                <a:rPr lang="zh-CN" altLang="en-US" dirty="0"/>
                <a:t>特性</a:t>
              </a:r>
            </a:p>
          </p:txBody>
        </p:sp>
        <p:sp>
          <p:nvSpPr>
            <p:cNvPr id="22" name="TextBox 21">
              <a:extLst>
                <a:ext uri="{FF2B5EF4-FFF2-40B4-BE49-F238E27FC236}">
                  <a16:creationId xmlns:a16="http://schemas.microsoft.com/office/drawing/2014/main" id="{861C22E0-75A6-03B5-FA68-6F2180D43481}"/>
                </a:ext>
              </a:extLst>
            </p:cNvPr>
            <p:cNvSpPr txBox="1"/>
            <p:nvPr/>
          </p:nvSpPr>
          <p:spPr>
            <a:xfrm>
              <a:off x="2534867" y="5399266"/>
              <a:ext cx="5955476" cy="646331"/>
            </a:xfrm>
            <a:prstGeom prst="rect">
              <a:avLst/>
            </a:prstGeom>
            <a:solidFill>
              <a:schemeClr val="accent5"/>
            </a:solidFill>
          </p:spPr>
          <p:txBody>
            <a:bodyPr wrap="none" rtlCol="0">
              <a:spAutoFit/>
            </a:bodyPr>
            <a:lstStyle/>
            <a:p>
              <a:r>
                <a:rPr lang="zh-CN" altLang="en-US" dirty="0"/>
                <a:t>空间局部性：内存上越相近的位置，在缓存中的概率越高</a:t>
              </a:r>
              <a:endParaRPr lang="en-US" altLang="zh-CN" dirty="0"/>
            </a:p>
            <a:p>
              <a:r>
                <a:rPr lang="zh-CN" altLang="en-US" dirty="0"/>
                <a:t>时间局部性：最近刚被使用过的值，在缓存中的概率较高</a:t>
              </a:r>
              <a:endParaRPr dirty="0"/>
            </a:p>
          </p:txBody>
        </p:sp>
      </p:grpSp>
    </p:spTree>
    <p:extLst>
      <p:ext uri="{BB962C8B-B14F-4D97-AF65-F5344CB8AC3E}">
        <p14:creationId xmlns:p14="http://schemas.microsoft.com/office/powerpoint/2010/main" val="173274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5.1</a:t>
            </a:r>
            <a:r>
              <a:rPr lang="zh-CN" altLang="en-US" dirty="0">
                <a:latin typeface="微软雅黑" panose="020B0503020204020204" pitchFamily="34" charset="-122"/>
                <a:ea typeface="微软雅黑" panose="020B0503020204020204" pitchFamily="34" charset="-122"/>
              </a:rPr>
              <a:t> 内存优化：导引</a:t>
            </a:r>
          </a:p>
        </p:txBody>
      </p:sp>
      <p:sp>
        <p:nvSpPr>
          <p:cNvPr id="2" name="TextBox 1">
            <a:extLst>
              <a:ext uri="{FF2B5EF4-FFF2-40B4-BE49-F238E27FC236}">
                <a16:creationId xmlns:a16="http://schemas.microsoft.com/office/drawing/2014/main" id="{90745151-8281-E823-AB58-15BAC6218C0C}"/>
              </a:ext>
            </a:extLst>
          </p:cNvPr>
          <p:cNvSpPr txBox="1"/>
          <p:nvPr/>
        </p:nvSpPr>
        <p:spPr>
          <a:xfrm>
            <a:off x="396336" y="692696"/>
            <a:ext cx="7617791" cy="369332"/>
          </a:xfrm>
          <a:prstGeom prst="rect">
            <a:avLst/>
          </a:prstGeom>
          <a:noFill/>
        </p:spPr>
        <p:txBody>
          <a:bodyPr wrap="none" rtlCol="0">
            <a:spAutoFit/>
          </a:bodyPr>
          <a:lstStyle/>
          <a:p>
            <a:r>
              <a:rPr lang="en-CN" altLang="zh-CN" dirty="0"/>
              <a:t>CPU</a:t>
            </a:r>
            <a:r>
              <a:rPr lang="zh-CN" altLang="en-US" dirty="0"/>
              <a:t> 在从内存中加载缓存的时候，每次会加载一段连续的内存而非单个值</a:t>
            </a:r>
          </a:p>
        </p:txBody>
      </p:sp>
      <p:pic>
        <p:nvPicPr>
          <p:cNvPr id="6" name="Picture 5">
            <a:extLst>
              <a:ext uri="{FF2B5EF4-FFF2-40B4-BE49-F238E27FC236}">
                <a16:creationId xmlns:a16="http://schemas.microsoft.com/office/drawing/2014/main" id="{632DE9CE-781D-EC00-F050-A89E57C02409}"/>
              </a:ext>
            </a:extLst>
          </p:cNvPr>
          <p:cNvPicPr>
            <a:picLocks noChangeAspect="1"/>
          </p:cNvPicPr>
          <p:nvPr/>
        </p:nvPicPr>
        <p:blipFill>
          <a:blip r:embed="rId3"/>
          <a:stretch>
            <a:fillRect/>
          </a:stretch>
        </p:blipFill>
        <p:spPr>
          <a:xfrm>
            <a:off x="495371" y="1255473"/>
            <a:ext cx="4664457" cy="4347053"/>
          </a:xfrm>
          <a:prstGeom prst="rect">
            <a:avLst/>
          </a:prstGeom>
        </p:spPr>
      </p:pic>
      <p:pic>
        <p:nvPicPr>
          <p:cNvPr id="7" name="Picture 6">
            <a:extLst>
              <a:ext uri="{FF2B5EF4-FFF2-40B4-BE49-F238E27FC236}">
                <a16:creationId xmlns:a16="http://schemas.microsoft.com/office/drawing/2014/main" id="{E2340E52-F104-BAAA-31F3-916DEBFB7D83}"/>
              </a:ext>
            </a:extLst>
          </p:cNvPr>
          <p:cNvPicPr>
            <a:picLocks noChangeAspect="1"/>
          </p:cNvPicPr>
          <p:nvPr/>
        </p:nvPicPr>
        <p:blipFill>
          <a:blip r:embed="rId4"/>
          <a:stretch>
            <a:fillRect/>
          </a:stretch>
        </p:blipFill>
        <p:spPr>
          <a:xfrm>
            <a:off x="7032172" y="1255473"/>
            <a:ext cx="4664457" cy="4347053"/>
          </a:xfrm>
          <a:prstGeom prst="rect">
            <a:avLst/>
          </a:prstGeom>
        </p:spPr>
      </p:pic>
      <p:sp>
        <p:nvSpPr>
          <p:cNvPr id="9" name="TextBox 8">
            <a:extLst>
              <a:ext uri="{FF2B5EF4-FFF2-40B4-BE49-F238E27FC236}">
                <a16:creationId xmlns:a16="http://schemas.microsoft.com/office/drawing/2014/main" id="{AF837122-D793-6692-E609-ABDAAAAE653B}"/>
              </a:ext>
            </a:extLst>
          </p:cNvPr>
          <p:cNvSpPr txBox="1"/>
          <p:nvPr/>
        </p:nvSpPr>
        <p:spPr>
          <a:xfrm>
            <a:off x="3043646" y="5747649"/>
            <a:ext cx="5493812" cy="369332"/>
          </a:xfrm>
          <a:prstGeom prst="rect">
            <a:avLst/>
          </a:prstGeom>
          <a:solidFill>
            <a:schemeClr val="accent5"/>
          </a:solidFill>
        </p:spPr>
        <p:txBody>
          <a:bodyPr wrap="none" rtlCol="0">
            <a:spAutoFit/>
          </a:bodyPr>
          <a:lstStyle/>
          <a:p>
            <a:r>
              <a:rPr lang="en-US" dirty="0" err="1"/>
              <a:t>沿着数组的内存排列顺序使用矩阵</a:t>
            </a:r>
            <a:r>
              <a:rPr lang="zh-CN" altLang="en-US" dirty="0"/>
              <a:t>，缓存命中率更高</a:t>
            </a:r>
            <a:endParaRPr lang="en-US" altLang="zh-CN" dirty="0"/>
          </a:p>
        </p:txBody>
      </p:sp>
    </p:spTree>
    <p:extLst>
      <p:ext uri="{BB962C8B-B14F-4D97-AF65-F5344CB8AC3E}">
        <p14:creationId xmlns:p14="http://schemas.microsoft.com/office/powerpoint/2010/main" val="193596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5.1</a:t>
            </a:r>
            <a:r>
              <a:rPr lang="zh-CN" altLang="en-US" dirty="0">
                <a:latin typeface="微软雅黑" panose="020B0503020204020204" pitchFamily="34" charset="-122"/>
                <a:ea typeface="微软雅黑" panose="020B0503020204020204" pitchFamily="34" charset="-122"/>
              </a:rPr>
              <a:t> 内存优化：导引</a:t>
            </a:r>
          </a:p>
        </p:txBody>
      </p:sp>
      <p:sp>
        <p:nvSpPr>
          <p:cNvPr id="2" name="TextBox 1">
            <a:extLst>
              <a:ext uri="{FF2B5EF4-FFF2-40B4-BE49-F238E27FC236}">
                <a16:creationId xmlns:a16="http://schemas.microsoft.com/office/drawing/2014/main" id="{90745151-8281-E823-AB58-15BAC6218C0C}"/>
              </a:ext>
            </a:extLst>
          </p:cNvPr>
          <p:cNvSpPr txBox="1"/>
          <p:nvPr/>
        </p:nvSpPr>
        <p:spPr>
          <a:xfrm>
            <a:off x="396336" y="692696"/>
            <a:ext cx="3272050" cy="369332"/>
          </a:xfrm>
          <a:prstGeom prst="rect">
            <a:avLst/>
          </a:prstGeom>
          <a:noFill/>
        </p:spPr>
        <p:txBody>
          <a:bodyPr wrap="none" rtlCol="0">
            <a:spAutoFit/>
          </a:bodyPr>
          <a:lstStyle/>
          <a:p>
            <a:r>
              <a:rPr lang="en-CN" altLang="zh-CN" dirty="0"/>
              <a:t>Julia</a:t>
            </a:r>
            <a:r>
              <a:rPr lang="zh-CN" altLang="en-US" dirty="0"/>
              <a:t> 矩阵默认延列的方向存储</a:t>
            </a:r>
          </a:p>
        </p:txBody>
      </p:sp>
      <p:pic>
        <p:nvPicPr>
          <p:cNvPr id="3" name="Picture 2">
            <a:extLst>
              <a:ext uri="{FF2B5EF4-FFF2-40B4-BE49-F238E27FC236}">
                <a16:creationId xmlns:a16="http://schemas.microsoft.com/office/drawing/2014/main" id="{59CBA8EF-F219-77E6-2784-3E5241F0651F}"/>
              </a:ext>
            </a:extLst>
          </p:cNvPr>
          <p:cNvPicPr>
            <a:picLocks noChangeAspect="1"/>
          </p:cNvPicPr>
          <p:nvPr/>
        </p:nvPicPr>
        <p:blipFill>
          <a:blip r:embed="rId3"/>
          <a:stretch>
            <a:fillRect/>
          </a:stretch>
        </p:blipFill>
        <p:spPr>
          <a:xfrm>
            <a:off x="1732040" y="1638290"/>
            <a:ext cx="3358843" cy="3114221"/>
          </a:xfrm>
          <a:prstGeom prst="rect">
            <a:avLst/>
          </a:prstGeom>
        </p:spPr>
      </p:pic>
      <p:pic>
        <p:nvPicPr>
          <p:cNvPr id="5" name="Picture 4">
            <a:extLst>
              <a:ext uri="{FF2B5EF4-FFF2-40B4-BE49-F238E27FC236}">
                <a16:creationId xmlns:a16="http://schemas.microsoft.com/office/drawing/2014/main" id="{AEC52AE4-FF42-BBE4-B26D-8127A1F2EE8E}"/>
              </a:ext>
            </a:extLst>
          </p:cNvPr>
          <p:cNvPicPr>
            <a:picLocks noChangeAspect="1"/>
          </p:cNvPicPr>
          <p:nvPr/>
        </p:nvPicPr>
        <p:blipFill>
          <a:blip r:embed="rId4"/>
          <a:stretch>
            <a:fillRect/>
          </a:stretch>
        </p:blipFill>
        <p:spPr>
          <a:xfrm>
            <a:off x="5793741" y="1761298"/>
            <a:ext cx="1905000" cy="2667000"/>
          </a:xfrm>
          <a:prstGeom prst="rect">
            <a:avLst/>
          </a:prstGeom>
        </p:spPr>
      </p:pic>
      <p:sp>
        <p:nvSpPr>
          <p:cNvPr id="8" name="TextBox 7">
            <a:extLst>
              <a:ext uri="{FF2B5EF4-FFF2-40B4-BE49-F238E27FC236}">
                <a16:creationId xmlns:a16="http://schemas.microsoft.com/office/drawing/2014/main" id="{722CC688-8E07-A410-5632-E396A8C0D135}"/>
              </a:ext>
            </a:extLst>
          </p:cNvPr>
          <p:cNvSpPr txBox="1"/>
          <p:nvPr/>
        </p:nvSpPr>
        <p:spPr>
          <a:xfrm>
            <a:off x="0" y="6072079"/>
            <a:ext cx="2682145" cy="307777"/>
          </a:xfrm>
          <a:prstGeom prst="rect">
            <a:avLst/>
          </a:prstGeom>
          <a:noFill/>
        </p:spPr>
        <p:txBody>
          <a:bodyPr wrap="none" rtlCol="0">
            <a:spAutoFit/>
          </a:bodyPr>
          <a:lstStyle/>
          <a:p>
            <a:r>
              <a:rPr lang="en-CN" altLang="zh-CN" sz="1400" dirty="0">
                <a:solidFill>
                  <a:schemeClr val="tx1">
                    <a:lumMod val="50000"/>
                    <a:lumOff val="50000"/>
                  </a:schemeClr>
                </a:solidFill>
              </a:rPr>
              <a:t>Python</a:t>
            </a:r>
            <a:r>
              <a:rPr lang="zh-CN" altLang="en-US" sz="1400" dirty="0">
                <a:solidFill>
                  <a:schemeClr val="tx1">
                    <a:lumMod val="50000"/>
                    <a:lumOff val="50000"/>
                  </a:schemeClr>
                </a:solidFill>
              </a:rPr>
              <a:t>、</a:t>
            </a:r>
            <a:r>
              <a:rPr lang="en-US" altLang="zh-CN" sz="1400" dirty="0">
                <a:solidFill>
                  <a:schemeClr val="tx1">
                    <a:lumMod val="50000"/>
                    <a:lumOff val="50000"/>
                  </a:schemeClr>
                </a:solidFill>
              </a:rPr>
              <a:t>C</a:t>
            </a:r>
            <a:r>
              <a:rPr lang="zh-CN" altLang="en-US" sz="1400" dirty="0">
                <a:solidFill>
                  <a:schemeClr val="tx1">
                    <a:lumMod val="50000"/>
                    <a:lumOff val="50000"/>
                  </a:schemeClr>
                </a:solidFill>
              </a:rPr>
              <a:t> 默认延行的方向存储</a:t>
            </a:r>
          </a:p>
        </p:txBody>
      </p:sp>
      <p:sp>
        <p:nvSpPr>
          <p:cNvPr id="4" name="文本框 3">
            <a:extLst>
              <a:ext uri="{FF2B5EF4-FFF2-40B4-BE49-F238E27FC236}">
                <a16:creationId xmlns:a16="http://schemas.microsoft.com/office/drawing/2014/main" id="{5A8E87DF-62F9-BA79-7429-7466DB196A0D}"/>
              </a:ext>
            </a:extLst>
          </p:cNvPr>
          <p:cNvSpPr txBox="1"/>
          <p:nvPr/>
        </p:nvSpPr>
        <p:spPr>
          <a:xfrm>
            <a:off x="8401599" y="1761298"/>
            <a:ext cx="2815761" cy="2308324"/>
          </a:xfrm>
          <a:prstGeom prst="rect">
            <a:avLst/>
          </a:prstGeom>
          <a:solidFill>
            <a:schemeClr val="bg2"/>
          </a:solidFill>
        </p:spPr>
        <p:txBody>
          <a:bodyPr wrap="square">
            <a:spAutoFit/>
          </a:bodyPr>
          <a:lstStyle/>
          <a:p>
            <a:r>
              <a:rPr lang="en-US" altLang="zh-CN" sz="1200" dirty="0" err="1"/>
              <a:t>julia</a:t>
            </a:r>
            <a:r>
              <a:rPr lang="en-US" altLang="zh-CN" sz="1200" dirty="0"/>
              <a:t>&gt; A=[1 3;2 4]</a:t>
            </a:r>
          </a:p>
          <a:p>
            <a:r>
              <a:rPr lang="en-US" altLang="zh-CN" sz="1200" dirty="0"/>
              <a:t>2×2 Matrix{Int64}:</a:t>
            </a:r>
          </a:p>
          <a:p>
            <a:r>
              <a:rPr lang="en-US" altLang="zh-CN" sz="1200" dirty="0"/>
              <a:t> 1  3</a:t>
            </a:r>
          </a:p>
          <a:p>
            <a:r>
              <a:rPr lang="en-US" altLang="zh-CN" sz="1200" dirty="0"/>
              <a:t> 2  4</a:t>
            </a:r>
          </a:p>
          <a:p>
            <a:r>
              <a:rPr lang="es-ES" altLang="zh-CN" sz="1200" dirty="0"/>
              <a:t>julia&gt; A[:]</a:t>
            </a:r>
          </a:p>
          <a:p>
            <a:r>
              <a:rPr lang="es-ES" altLang="zh-CN" sz="1200" dirty="0"/>
              <a:t>4-element Vector{Int64}:</a:t>
            </a:r>
          </a:p>
          <a:p>
            <a:r>
              <a:rPr lang="es-ES" altLang="zh-CN" sz="1200" dirty="0"/>
              <a:t> 1</a:t>
            </a:r>
          </a:p>
          <a:p>
            <a:r>
              <a:rPr lang="es-ES" altLang="zh-CN" sz="1200" dirty="0"/>
              <a:t> 2</a:t>
            </a:r>
          </a:p>
          <a:p>
            <a:r>
              <a:rPr lang="es-ES" altLang="zh-CN" sz="1200" dirty="0"/>
              <a:t> 3</a:t>
            </a:r>
          </a:p>
          <a:p>
            <a:r>
              <a:rPr lang="es-ES" altLang="zh-CN" sz="1200" dirty="0"/>
              <a:t> 4</a:t>
            </a:r>
          </a:p>
          <a:p>
            <a:r>
              <a:rPr lang="en-US" altLang="zh-CN" sz="1200" dirty="0" err="1"/>
              <a:t>julia</a:t>
            </a:r>
            <a:r>
              <a:rPr lang="en-US" altLang="zh-CN" sz="1200" dirty="0"/>
              <a:t>&gt; A[1],A[2],A[3],A[4]</a:t>
            </a:r>
          </a:p>
          <a:p>
            <a:r>
              <a:rPr lang="en-US" altLang="zh-CN" sz="1200" dirty="0"/>
              <a:t>(1, 2, 3, 4)</a:t>
            </a:r>
            <a:endParaRPr lang="zh-CN" altLang="en-US" sz="1200" dirty="0"/>
          </a:p>
        </p:txBody>
      </p:sp>
    </p:spTree>
    <p:extLst>
      <p:ext uri="{BB962C8B-B14F-4D97-AF65-F5344CB8AC3E}">
        <p14:creationId xmlns:p14="http://schemas.microsoft.com/office/powerpoint/2010/main" val="3183593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5.1</a:t>
            </a:r>
            <a:r>
              <a:rPr lang="zh-CN" altLang="en-US" dirty="0">
                <a:latin typeface="微软雅黑" panose="020B0503020204020204" pitchFamily="34" charset="-122"/>
                <a:ea typeface="微软雅黑" panose="020B0503020204020204" pitchFamily="34" charset="-122"/>
              </a:rPr>
              <a:t> 内存优化：导引</a:t>
            </a:r>
          </a:p>
        </p:txBody>
      </p:sp>
      <p:sp>
        <p:nvSpPr>
          <p:cNvPr id="12" name="TextBox 11">
            <a:extLst>
              <a:ext uri="{FF2B5EF4-FFF2-40B4-BE49-F238E27FC236}">
                <a16:creationId xmlns:a16="http://schemas.microsoft.com/office/drawing/2014/main" id="{7A2EFF1C-82E6-674C-38B9-8E61E7CEE970}"/>
              </a:ext>
            </a:extLst>
          </p:cNvPr>
          <p:cNvSpPr txBox="1"/>
          <p:nvPr/>
        </p:nvSpPr>
        <p:spPr>
          <a:xfrm>
            <a:off x="396336" y="692696"/>
            <a:ext cx="4801314" cy="369332"/>
          </a:xfrm>
          <a:prstGeom prst="rect">
            <a:avLst/>
          </a:prstGeom>
          <a:noFill/>
        </p:spPr>
        <p:txBody>
          <a:bodyPr wrap="none" rtlCol="0">
            <a:spAutoFit/>
          </a:bodyPr>
          <a:lstStyle/>
          <a:p>
            <a:r>
              <a:rPr lang="zh-CN" altLang="en-US" dirty="0"/>
              <a:t>延内存排布的方向迭代矩阵，缓存命中率最高</a:t>
            </a:r>
          </a:p>
        </p:txBody>
      </p:sp>
      <p:pic>
        <p:nvPicPr>
          <p:cNvPr id="13" name="Picture 12">
            <a:extLst>
              <a:ext uri="{FF2B5EF4-FFF2-40B4-BE49-F238E27FC236}">
                <a16:creationId xmlns:a16="http://schemas.microsoft.com/office/drawing/2014/main" id="{C7108366-F800-3F91-A67A-C367517364EE}"/>
              </a:ext>
            </a:extLst>
          </p:cNvPr>
          <p:cNvPicPr>
            <a:picLocks noChangeAspect="1"/>
          </p:cNvPicPr>
          <p:nvPr/>
        </p:nvPicPr>
        <p:blipFill>
          <a:blip r:embed="rId3"/>
          <a:stretch>
            <a:fillRect/>
          </a:stretch>
        </p:blipFill>
        <p:spPr>
          <a:xfrm>
            <a:off x="565787" y="1737361"/>
            <a:ext cx="5037450" cy="3364821"/>
          </a:xfrm>
          <a:prstGeom prst="rect">
            <a:avLst/>
          </a:prstGeom>
        </p:spPr>
      </p:pic>
      <p:pic>
        <p:nvPicPr>
          <p:cNvPr id="14" name="Picture 13">
            <a:extLst>
              <a:ext uri="{FF2B5EF4-FFF2-40B4-BE49-F238E27FC236}">
                <a16:creationId xmlns:a16="http://schemas.microsoft.com/office/drawing/2014/main" id="{02C8D5B7-F21B-D6D6-1DF6-00199EF5AA4B}"/>
              </a:ext>
            </a:extLst>
          </p:cNvPr>
          <p:cNvPicPr>
            <a:picLocks noChangeAspect="1"/>
          </p:cNvPicPr>
          <p:nvPr/>
        </p:nvPicPr>
        <p:blipFill>
          <a:blip r:embed="rId4"/>
          <a:stretch>
            <a:fillRect/>
          </a:stretch>
        </p:blipFill>
        <p:spPr>
          <a:xfrm>
            <a:off x="6588763" y="1701903"/>
            <a:ext cx="5037450" cy="3400279"/>
          </a:xfrm>
          <a:prstGeom prst="rect">
            <a:avLst/>
          </a:prstGeom>
        </p:spPr>
      </p:pic>
      <p:sp>
        <p:nvSpPr>
          <p:cNvPr id="15" name="TextBox 14">
            <a:extLst>
              <a:ext uri="{FF2B5EF4-FFF2-40B4-BE49-F238E27FC236}">
                <a16:creationId xmlns:a16="http://schemas.microsoft.com/office/drawing/2014/main" id="{B35E87E6-87BA-929C-F5ED-8FE148674F00}"/>
              </a:ext>
            </a:extLst>
          </p:cNvPr>
          <p:cNvSpPr txBox="1"/>
          <p:nvPr/>
        </p:nvSpPr>
        <p:spPr>
          <a:xfrm>
            <a:off x="1474514" y="1332571"/>
            <a:ext cx="3219995" cy="369332"/>
          </a:xfrm>
          <a:prstGeom prst="rect">
            <a:avLst/>
          </a:prstGeom>
          <a:noFill/>
        </p:spPr>
        <p:txBody>
          <a:bodyPr wrap="square">
            <a:spAutoFit/>
          </a:bodyPr>
          <a:lstStyle/>
          <a:p>
            <a:r>
              <a:rPr lang="en-CN" dirty="0"/>
              <a:t>🚀</a:t>
            </a:r>
            <a:r>
              <a:rPr lang="zh-CN" altLang="en-US" dirty="0"/>
              <a:t>：延列的方向进行迭代</a:t>
            </a:r>
            <a:endParaRPr dirty="0"/>
          </a:p>
        </p:txBody>
      </p:sp>
      <p:sp>
        <p:nvSpPr>
          <p:cNvPr id="16" name="TextBox 15">
            <a:extLst>
              <a:ext uri="{FF2B5EF4-FFF2-40B4-BE49-F238E27FC236}">
                <a16:creationId xmlns:a16="http://schemas.microsoft.com/office/drawing/2014/main" id="{2C3C3ADA-9087-71C3-AB33-99315654697D}"/>
              </a:ext>
            </a:extLst>
          </p:cNvPr>
          <p:cNvSpPr txBox="1"/>
          <p:nvPr/>
        </p:nvSpPr>
        <p:spPr>
          <a:xfrm>
            <a:off x="7497490" y="1268958"/>
            <a:ext cx="3219995" cy="369332"/>
          </a:xfrm>
          <a:prstGeom prst="rect">
            <a:avLst/>
          </a:prstGeom>
          <a:noFill/>
        </p:spPr>
        <p:txBody>
          <a:bodyPr wrap="square">
            <a:spAutoFit/>
          </a:bodyPr>
          <a:lstStyle/>
          <a:p>
            <a:r>
              <a:rPr lang="en-US" altLang="zh-CN" dirty="0"/>
              <a:t>🐢</a:t>
            </a:r>
            <a:r>
              <a:rPr lang="zh-CN" altLang="en-US" dirty="0"/>
              <a:t>：延行的方向进行迭代</a:t>
            </a:r>
            <a:endParaRPr dirty="0"/>
          </a:p>
        </p:txBody>
      </p:sp>
      <p:sp>
        <p:nvSpPr>
          <p:cNvPr id="17" name="TextBox 16">
            <a:extLst>
              <a:ext uri="{FF2B5EF4-FFF2-40B4-BE49-F238E27FC236}">
                <a16:creationId xmlns:a16="http://schemas.microsoft.com/office/drawing/2014/main" id="{2A03BC5E-3D4D-FE5E-F692-7F16D9AF6B08}"/>
              </a:ext>
            </a:extLst>
          </p:cNvPr>
          <p:cNvSpPr txBox="1"/>
          <p:nvPr/>
        </p:nvSpPr>
        <p:spPr>
          <a:xfrm>
            <a:off x="3620963" y="5340763"/>
            <a:ext cx="3964547" cy="369332"/>
          </a:xfrm>
          <a:prstGeom prst="rect">
            <a:avLst/>
          </a:prstGeom>
          <a:solidFill>
            <a:schemeClr val="accent5"/>
          </a:solidFill>
        </p:spPr>
        <p:txBody>
          <a:bodyPr wrap="none" rtlCol="0">
            <a:spAutoFit/>
          </a:bodyPr>
          <a:lstStyle/>
          <a:p>
            <a:r>
              <a:rPr lang="zh-CN" altLang="en-US" dirty="0"/>
              <a:t>高性能代码能够更好地利用 </a:t>
            </a:r>
            <a:r>
              <a:rPr lang="en-US" altLang="zh-CN" dirty="0"/>
              <a:t>CPU</a:t>
            </a:r>
            <a:r>
              <a:rPr lang="zh-CN" altLang="en-US" dirty="0"/>
              <a:t> 缓存</a:t>
            </a:r>
          </a:p>
        </p:txBody>
      </p:sp>
      <p:sp>
        <p:nvSpPr>
          <p:cNvPr id="9" name="文本框 8"/>
          <p:cNvSpPr txBox="1"/>
          <p:nvPr/>
        </p:nvSpPr>
        <p:spPr>
          <a:xfrm>
            <a:off x="8185212" y="5926723"/>
            <a:ext cx="351555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:codes\5-1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3835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5.1</a:t>
            </a:r>
            <a:r>
              <a:rPr lang="zh-CN" altLang="en-US" dirty="0">
                <a:latin typeface="微软雅黑" panose="020B0503020204020204" pitchFamily="34" charset="-122"/>
                <a:ea typeface="微软雅黑" panose="020B0503020204020204" pitchFamily="34" charset="-122"/>
              </a:rPr>
              <a:t> 内存优化：导引</a:t>
            </a:r>
          </a:p>
        </p:txBody>
      </p:sp>
      <p:sp>
        <p:nvSpPr>
          <p:cNvPr id="12" name="TextBox 11">
            <a:extLst>
              <a:ext uri="{FF2B5EF4-FFF2-40B4-BE49-F238E27FC236}">
                <a16:creationId xmlns:a16="http://schemas.microsoft.com/office/drawing/2014/main" id="{7A2EFF1C-82E6-674C-38B9-8E61E7CEE970}"/>
              </a:ext>
            </a:extLst>
          </p:cNvPr>
          <p:cNvSpPr txBox="1"/>
          <p:nvPr/>
        </p:nvSpPr>
        <p:spPr>
          <a:xfrm>
            <a:off x="396336" y="692696"/>
            <a:ext cx="4801314" cy="369332"/>
          </a:xfrm>
          <a:prstGeom prst="rect">
            <a:avLst/>
          </a:prstGeom>
          <a:noFill/>
        </p:spPr>
        <p:txBody>
          <a:bodyPr wrap="none" rtlCol="0">
            <a:spAutoFit/>
          </a:bodyPr>
          <a:lstStyle/>
          <a:p>
            <a:r>
              <a:rPr lang="zh-CN" altLang="en-US" dirty="0"/>
              <a:t>延内存排布的方向迭代矩阵，缓存命中率最高</a:t>
            </a:r>
          </a:p>
        </p:txBody>
      </p:sp>
      <p:pic>
        <p:nvPicPr>
          <p:cNvPr id="13" name="Picture 12">
            <a:extLst>
              <a:ext uri="{FF2B5EF4-FFF2-40B4-BE49-F238E27FC236}">
                <a16:creationId xmlns:a16="http://schemas.microsoft.com/office/drawing/2014/main" id="{C7108366-F800-3F91-A67A-C367517364EE}"/>
              </a:ext>
            </a:extLst>
          </p:cNvPr>
          <p:cNvPicPr>
            <a:picLocks noChangeAspect="1"/>
          </p:cNvPicPr>
          <p:nvPr/>
        </p:nvPicPr>
        <p:blipFill>
          <a:blip r:embed="rId3"/>
          <a:stretch>
            <a:fillRect/>
          </a:stretch>
        </p:blipFill>
        <p:spPr>
          <a:xfrm>
            <a:off x="565787" y="1737361"/>
            <a:ext cx="5037450" cy="3364821"/>
          </a:xfrm>
          <a:prstGeom prst="rect">
            <a:avLst/>
          </a:prstGeom>
        </p:spPr>
      </p:pic>
      <p:sp>
        <p:nvSpPr>
          <p:cNvPr id="15" name="TextBox 14">
            <a:extLst>
              <a:ext uri="{FF2B5EF4-FFF2-40B4-BE49-F238E27FC236}">
                <a16:creationId xmlns:a16="http://schemas.microsoft.com/office/drawing/2014/main" id="{B35E87E6-87BA-929C-F5ED-8FE148674F00}"/>
              </a:ext>
            </a:extLst>
          </p:cNvPr>
          <p:cNvSpPr txBox="1"/>
          <p:nvPr/>
        </p:nvSpPr>
        <p:spPr>
          <a:xfrm>
            <a:off x="1474514" y="1332571"/>
            <a:ext cx="3219995" cy="369332"/>
          </a:xfrm>
          <a:prstGeom prst="rect">
            <a:avLst/>
          </a:prstGeom>
          <a:noFill/>
        </p:spPr>
        <p:txBody>
          <a:bodyPr wrap="square">
            <a:spAutoFit/>
          </a:bodyPr>
          <a:lstStyle/>
          <a:p>
            <a:r>
              <a:rPr lang="en-CN" dirty="0"/>
              <a:t>🚀</a:t>
            </a:r>
            <a:r>
              <a:rPr lang="zh-CN" altLang="en-US" dirty="0"/>
              <a:t>：延列的方向进行迭代</a:t>
            </a:r>
            <a:endParaRPr dirty="0"/>
          </a:p>
        </p:txBody>
      </p:sp>
      <p:sp>
        <p:nvSpPr>
          <p:cNvPr id="16" name="TextBox 15">
            <a:extLst>
              <a:ext uri="{FF2B5EF4-FFF2-40B4-BE49-F238E27FC236}">
                <a16:creationId xmlns:a16="http://schemas.microsoft.com/office/drawing/2014/main" id="{2C3C3ADA-9087-71C3-AB33-99315654697D}"/>
              </a:ext>
            </a:extLst>
          </p:cNvPr>
          <p:cNvSpPr txBox="1"/>
          <p:nvPr/>
        </p:nvSpPr>
        <p:spPr>
          <a:xfrm>
            <a:off x="6471329" y="1332571"/>
            <a:ext cx="4690347" cy="369332"/>
          </a:xfrm>
          <a:prstGeom prst="rect">
            <a:avLst/>
          </a:prstGeom>
          <a:noFill/>
        </p:spPr>
        <p:txBody>
          <a:bodyPr wrap="square">
            <a:spAutoFit/>
          </a:bodyPr>
          <a:lstStyle/>
          <a:p>
            <a:r>
              <a:rPr lang="en-CN" dirty="0"/>
              <a:t>🚀</a:t>
            </a:r>
            <a:r>
              <a:rPr lang="zh-CN" altLang="en-CN" dirty="0"/>
              <a:t>：</a:t>
            </a:r>
            <a:r>
              <a:rPr lang="zh-CN" altLang="en-US" dirty="0"/>
              <a:t>使用 </a:t>
            </a:r>
            <a:r>
              <a:rPr lang="en-US" altLang="zh-CN" dirty="0" err="1"/>
              <a:t>eachindex</a:t>
            </a:r>
            <a:r>
              <a:rPr lang="zh-CN" altLang="en-US" dirty="0"/>
              <a:t> 来延内存方向进行迭代</a:t>
            </a:r>
          </a:p>
        </p:txBody>
      </p:sp>
      <p:pic>
        <p:nvPicPr>
          <p:cNvPr id="2" name="Picture 1">
            <a:extLst>
              <a:ext uri="{FF2B5EF4-FFF2-40B4-BE49-F238E27FC236}">
                <a16:creationId xmlns:a16="http://schemas.microsoft.com/office/drawing/2014/main" id="{86AAC523-056F-F967-7C7F-61F4734B965D}"/>
              </a:ext>
            </a:extLst>
          </p:cNvPr>
          <p:cNvPicPr>
            <a:picLocks noChangeAspect="1"/>
          </p:cNvPicPr>
          <p:nvPr/>
        </p:nvPicPr>
        <p:blipFill>
          <a:blip r:embed="rId4"/>
          <a:stretch>
            <a:fillRect/>
          </a:stretch>
        </p:blipFill>
        <p:spPr>
          <a:xfrm>
            <a:off x="5885771" y="1746590"/>
            <a:ext cx="6019532" cy="3364820"/>
          </a:xfrm>
          <a:prstGeom prst="rect">
            <a:avLst/>
          </a:prstGeom>
        </p:spPr>
      </p:pic>
      <p:sp>
        <p:nvSpPr>
          <p:cNvPr id="8" name="文本框 7"/>
          <p:cNvSpPr txBox="1"/>
          <p:nvPr/>
        </p:nvSpPr>
        <p:spPr>
          <a:xfrm>
            <a:off x="8265111" y="5429573"/>
            <a:ext cx="351555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:codes\5-1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7320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5.1</a:t>
            </a:r>
            <a:r>
              <a:rPr lang="zh-CN" altLang="en-US" dirty="0">
                <a:latin typeface="微软雅黑" panose="020B0503020204020204" pitchFamily="34" charset="-122"/>
                <a:ea typeface="微软雅黑" panose="020B0503020204020204" pitchFamily="34" charset="-122"/>
              </a:rPr>
              <a:t> 内存优化：导引</a:t>
            </a:r>
          </a:p>
        </p:txBody>
      </p:sp>
      <p:sp>
        <p:nvSpPr>
          <p:cNvPr id="12" name="TextBox 11">
            <a:extLst>
              <a:ext uri="{FF2B5EF4-FFF2-40B4-BE49-F238E27FC236}">
                <a16:creationId xmlns:a16="http://schemas.microsoft.com/office/drawing/2014/main" id="{7A2EFF1C-82E6-674C-38B9-8E61E7CEE970}"/>
              </a:ext>
            </a:extLst>
          </p:cNvPr>
          <p:cNvSpPr txBox="1"/>
          <p:nvPr/>
        </p:nvSpPr>
        <p:spPr>
          <a:xfrm>
            <a:off x="396336" y="692696"/>
            <a:ext cx="9230412" cy="369332"/>
          </a:xfrm>
          <a:prstGeom prst="rect">
            <a:avLst/>
          </a:prstGeom>
          <a:noFill/>
        </p:spPr>
        <p:txBody>
          <a:bodyPr wrap="none" rtlCol="0">
            <a:spAutoFit/>
          </a:bodyPr>
          <a:lstStyle/>
          <a:p>
            <a:r>
              <a:rPr lang="zh-CN" altLang="en-US" dirty="0"/>
              <a:t>如何（自动）找到最佳的 </a:t>
            </a:r>
            <a:r>
              <a:rPr lang="en-US" altLang="zh-CN" dirty="0"/>
              <a:t>for</a:t>
            </a:r>
            <a:r>
              <a:rPr lang="zh-CN" altLang="en-US" dirty="0"/>
              <a:t> 循环迭代顺序是算法实现实现极致性能的核心思路与难点</a:t>
            </a:r>
          </a:p>
        </p:txBody>
      </p:sp>
      <p:pic>
        <p:nvPicPr>
          <p:cNvPr id="1026" name="Picture 2">
            <a:extLst>
              <a:ext uri="{FF2B5EF4-FFF2-40B4-BE49-F238E27FC236}">
                <a16:creationId xmlns:a16="http://schemas.microsoft.com/office/drawing/2014/main" id="{96E69F9C-2A64-E68B-479C-DCB4223C56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233" y="1539240"/>
            <a:ext cx="1889760" cy="1889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EAC652-0CC0-B8A0-0B9F-32C75537D5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8357" y="1539240"/>
            <a:ext cx="1889760" cy="1889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C9285A4-832D-5C4E-6399-749FBD09F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2135" y="1539240"/>
            <a:ext cx="1889760" cy="18897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80FEA3F-FC0C-AB82-04B8-35A2AAD6C8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390" y="4044532"/>
            <a:ext cx="2833188" cy="1699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482DEA8-A351-26C7-2D65-EB022D9334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7024" y="4044532"/>
            <a:ext cx="3078749" cy="1368333"/>
          </a:xfrm>
          <a:prstGeom prst="rect">
            <a:avLst/>
          </a:prstGeom>
          <a:noFill/>
          <a:extLst>
            <a:ext uri="{909E8E84-426E-40DD-AFC4-6F175D3DCCD1}">
              <a14:hiddenFill xmlns:a14="http://schemas.microsoft.com/office/drawing/2010/main">
                <a:solidFill>
                  <a:srgbClr val="FFFFFF"/>
                </a:solidFill>
              </a14:hiddenFill>
            </a:ext>
          </a:extLst>
        </p:spPr>
      </p:pic>
      <p:pic>
        <p:nvPicPr>
          <p:cNvPr id="3" name="lesson_05_fast">
            <a:hlinkClick r:id="" action="ppaction://media"/>
            <a:extLst>
              <a:ext uri="{FF2B5EF4-FFF2-40B4-BE49-F238E27FC236}">
                <a16:creationId xmlns:a16="http://schemas.microsoft.com/office/drawing/2014/main" id="{0D3C2409-AA27-13B8-65A6-6DF9A38C68B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963219" y="3504557"/>
            <a:ext cx="3427593" cy="2448281"/>
          </a:xfrm>
          <a:prstGeom prst="rect">
            <a:avLst/>
          </a:prstGeom>
        </p:spPr>
      </p:pic>
      <p:sp>
        <p:nvSpPr>
          <p:cNvPr id="5" name="TextBox 4">
            <a:extLst>
              <a:ext uri="{FF2B5EF4-FFF2-40B4-BE49-F238E27FC236}">
                <a16:creationId xmlns:a16="http://schemas.microsoft.com/office/drawing/2014/main" id="{B87C4CEC-CBC8-37DF-8360-1D3312497329}"/>
              </a:ext>
            </a:extLst>
          </p:cNvPr>
          <p:cNvSpPr txBox="1"/>
          <p:nvPr/>
        </p:nvSpPr>
        <p:spPr>
          <a:xfrm>
            <a:off x="0" y="6099762"/>
            <a:ext cx="2338251" cy="311742"/>
          </a:xfrm>
          <a:prstGeom prst="rect">
            <a:avLst/>
          </a:prstGeom>
          <a:noFill/>
        </p:spPr>
        <p:txBody>
          <a:bodyPr wrap="square">
            <a:spAutoFit/>
          </a:bodyPr>
          <a:lstStyle/>
          <a:p>
            <a:r>
              <a:rPr lang="en-US" sz="1400" dirty="0" err="1">
                <a:solidFill>
                  <a:schemeClr val="tx1">
                    <a:lumMod val="50000"/>
                    <a:lumOff val="50000"/>
                  </a:schemeClr>
                </a:solidFill>
              </a:rPr>
              <a:t>图片来自于</a:t>
            </a:r>
            <a:r>
              <a:rPr lang="zh-CN" altLang="en-US" sz="1400" dirty="0">
                <a:solidFill>
                  <a:schemeClr val="tx1">
                    <a:lumMod val="50000"/>
                    <a:lumOff val="50000"/>
                  </a:schemeClr>
                </a:solidFill>
              </a:rPr>
              <a:t> </a:t>
            </a:r>
            <a:r>
              <a:rPr lang="en-US" altLang="zh-CN" sz="1400" dirty="0">
                <a:solidFill>
                  <a:srgbClr val="0563C1"/>
                </a:solidFill>
                <a:hlinkClick r:id="rId11">
                  <a:extLst>
                    <a:ext uri="{A12FA001-AC4F-418D-AE19-62706E023703}">
                      <ahyp:hlinkClr xmlns:ahyp="http://schemas.microsoft.com/office/drawing/2018/hyperlinkcolor" val="tx"/>
                    </a:ext>
                  </a:extLst>
                </a:hlinkClick>
              </a:rPr>
              <a:t>halide </a:t>
            </a:r>
            <a:r>
              <a:rPr lang="zh-CN" altLang="en-US" sz="1400" dirty="0">
                <a:solidFill>
                  <a:schemeClr val="tx1">
                    <a:lumMod val="50000"/>
                    <a:lumOff val="50000"/>
                  </a:schemeClr>
                </a:solidFill>
                <a:hlinkClick r:id="rId11">
                  <a:extLst>
                    <a:ext uri="{A12FA001-AC4F-418D-AE19-62706E023703}">
                      <ahyp:hlinkClr xmlns:ahyp="http://schemas.microsoft.com/office/drawing/2018/hyperlinkcolor" val="tx"/>
                    </a:ext>
                  </a:extLst>
                </a:hlinkClick>
              </a:rPr>
              <a:t>文档</a:t>
            </a:r>
            <a:endParaRPr sz="1400" dirty="0">
              <a:solidFill>
                <a:schemeClr val="tx1">
                  <a:lumMod val="50000"/>
                  <a:lumOff val="50000"/>
                </a:schemeClr>
              </a:solidFill>
            </a:endParaRPr>
          </a:p>
        </p:txBody>
      </p:sp>
      <p:sp>
        <p:nvSpPr>
          <p:cNvPr id="2" name="文本框 1">
            <a:extLst>
              <a:ext uri="{FF2B5EF4-FFF2-40B4-BE49-F238E27FC236}">
                <a16:creationId xmlns:a16="http://schemas.microsoft.com/office/drawing/2014/main" id="{7E73975D-C306-8C57-5782-D19060ECA9AD}"/>
              </a:ext>
            </a:extLst>
          </p:cNvPr>
          <p:cNvSpPr txBox="1"/>
          <p:nvPr/>
        </p:nvSpPr>
        <p:spPr>
          <a:xfrm>
            <a:off x="8994526" y="6028395"/>
            <a:ext cx="1627369" cy="276999"/>
          </a:xfrm>
          <a:prstGeom prst="rect">
            <a:avLst/>
          </a:prstGeom>
          <a:noFill/>
        </p:spPr>
        <p:txBody>
          <a:bodyPr wrap="none" rtlCol="0">
            <a:spAutoFit/>
          </a:bodyPr>
          <a:lstStyle/>
          <a:p>
            <a:r>
              <a:rPr lang="en-US" altLang="zh-CN" sz="1200" dirty="0"/>
              <a:t>for</a:t>
            </a:r>
            <a:r>
              <a:rPr lang="zh-CN" altLang="en-US" sz="1200" dirty="0"/>
              <a:t>循环迭代顺序</a:t>
            </a:r>
            <a:r>
              <a:rPr lang="en-US" altLang="zh-CN" sz="1200" dirty="0"/>
              <a:t>.mp4</a:t>
            </a:r>
          </a:p>
        </p:txBody>
      </p:sp>
    </p:spTree>
    <p:extLst>
      <p:ext uri="{BB962C8B-B14F-4D97-AF65-F5344CB8AC3E}">
        <p14:creationId xmlns:p14="http://schemas.microsoft.com/office/powerpoint/2010/main" val="131067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D2927E-3802-A098-1541-3F371FC8A2D2}"/>
              </a:ext>
            </a:extLst>
          </p:cNvPr>
          <p:cNvSpPr txBox="1"/>
          <p:nvPr/>
        </p:nvSpPr>
        <p:spPr>
          <a:xfrm>
            <a:off x="7973159" y="3779998"/>
            <a:ext cx="3611886" cy="449354"/>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l">
              <a:lnSpc>
                <a:spcPct val="125000"/>
              </a:lnSpc>
            </a:pPr>
            <a:r>
              <a:rPr lang="en-CN" sz="2000" dirty="0">
                <a:ln w="0"/>
                <a:solidFill>
                  <a:schemeClr val="tx1"/>
                </a:solidFill>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但是需要经过一定的基本训练</a:t>
            </a:r>
          </a:p>
        </p:txBody>
      </p:sp>
      <p:pic>
        <p:nvPicPr>
          <p:cNvPr id="8" name="Picture 7">
            <a:extLst>
              <a:ext uri="{FF2B5EF4-FFF2-40B4-BE49-F238E27FC236}">
                <a16:creationId xmlns:a16="http://schemas.microsoft.com/office/drawing/2014/main" id="{8788FC21-26E0-2577-7ECA-1A29D1BEAF26}"/>
              </a:ext>
            </a:extLst>
          </p:cNvPr>
          <p:cNvPicPr>
            <a:picLocks noChangeAspect="1"/>
          </p:cNvPicPr>
          <p:nvPr/>
        </p:nvPicPr>
        <p:blipFill>
          <a:blip r:embed="rId3"/>
          <a:stretch>
            <a:fillRect/>
          </a:stretch>
        </p:blipFill>
        <p:spPr>
          <a:xfrm>
            <a:off x="291260" y="1173600"/>
            <a:ext cx="3319235" cy="2188182"/>
          </a:xfrm>
          <a:prstGeom prst="rect">
            <a:avLst/>
          </a:prstGeom>
        </p:spPr>
      </p:pic>
      <p:sp>
        <p:nvSpPr>
          <p:cNvPr id="9" name="TextBox 8">
            <a:extLst>
              <a:ext uri="{FF2B5EF4-FFF2-40B4-BE49-F238E27FC236}">
                <a16:creationId xmlns:a16="http://schemas.microsoft.com/office/drawing/2014/main" id="{5479BDA4-206B-E389-8C30-D015C8CCB370}"/>
              </a:ext>
            </a:extLst>
          </p:cNvPr>
          <p:cNvSpPr txBox="1"/>
          <p:nvPr/>
        </p:nvSpPr>
        <p:spPr>
          <a:xfrm>
            <a:off x="1548578" y="849121"/>
            <a:ext cx="457200" cy="369332"/>
          </a:xfrm>
          <a:prstGeom prst="rect">
            <a:avLst/>
          </a:prstGeom>
          <a:noFill/>
        </p:spPr>
        <p:txBody>
          <a:bodyPr wrap="square">
            <a:spAutoFit/>
          </a:bodyPr>
          <a:lstStyle/>
          <a:p>
            <a:r>
              <a:rPr lang="en-CN" dirty="0"/>
              <a:t>🚀</a:t>
            </a:r>
          </a:p>
        </p:txBody>
      </p:sp>
      <p:pic>
        <p:nvPicPr>
          <p:cNvPr id="10" name="Picture 9">
            <a:extLst>
              <a:ext uri="{FF2B5EF4-FFF2-40B4-BE49-F238E27FC236}">
                <a16:creationId xmlns:a16="http://schemas.microsoft.com/office/drawing/2014/main" id="{AC05FE82-2ED9-123E-F6C0-70625572A436}"/>
              </a:ext>
            </a:extLst>
          </p:cNvPr>
          <p:cNvPicPr>
            <a:picLocks noChangeAspect="1"/>
          </p:cNvPicPr>
          <p:nvPr/>
        </p:nvPicPr>
        <p:blipFill>
          <a:blip r:embed="rId4"/>
          <a:stretch>
            <a:fillRect/>
          </a:stretch>
        </p:blipFill>
        <p:spPr>
          <a:xfrm>
            <a:off x="3984893" y="1184499"/>
            <a:ext cx="3236686" cy="2210886"/>
          </a:xfrm>
          <a:prstGeom prst="rect">
            <a:avLst/>
          </a:prstGeom>
        </p:spPr>
      </p:pic>
      <p:sp>
        <p:nvSpPr>
          <p:cNvPr id="11" name="TextBox 10">
            <a:extLst>
              <a:ext uri="{FF2B5EF4-FFF2-40B4-BE49-F238E27FC236}">
                <a16:creationId xmlns:a16="http://schemas.microsoft.com/office/drawing/2014/main" id="{D2B51826-102D-44FF-10AD-25041C6C9CDD}"/>
              </a:ext>
            </a:extLst>
          </p:cNvPr>
          <p:cNvSpPr txBox="1"/>
          <p:nvPr/>
        </p:nvSpPr>
        <p:spPr>
          <a:xfrm>
            <a:off x="5363751" y="906870"/>
            <a:ext cx="478971" cy="369332"/>
          </a:xfrm>
          <a:prstGeom prst="rect">
            <a:avLst/>
          </a:prstGeom>
          <a:noFill/>
        </p:spPr>
        <p:txBody>
          <a:bodyPr wrap="square">
            <a:spAutoFit/>
          </a:bodyPr>
          <a:lstStyle/>
          <a:p>
            <a:r>
              <a:rPr lang="en-CN" dirty="0"/>
              <a:t>🐢</a:t>
            </a:r>
          </a:p>
        </p:txBody>
      </p:sp>
      <p:pic>
        <p:nvPicPr>
          <p:cNvPr id="12" name="Picture 11">
            <a:extLst>
              <a:ext uri="{FF2B5EF4-FFF2-40B4-BE49-F238E27FC236}">
                <a16:creationId xmlns:a16="http://schemas.microsoft.com/office/drawing/2014/main" id="{1932F34E-C655-286A-339F-1007C3D94E73}"/>
              </a:ext>
            </a:extLst>
          </p:cNvPr>
          <p:cNvPicPr>
            <a:picLocks noChangeAspect="1"/>
          </p:cNvPicPr>
          <p:nvPr/>
        </p:nvPicPr>
        <p:blipFill>
          <a:blip r:embed="rId5"/>
          <a:stretch>
            <a:fillRect/>
          </a:stretch>
        </p:blipFill>
        <p:spPr>
          <a:xfrm>
            <a:off x="7836002" y="1149271"/>
            <a:ext cx="3886200" cy="2613895"/>
          </a:xfrm>
          <a:prstGeom prst="rect">
            <a:avLst/>
          </a:prstGeom>
        </p:spPr>
      </p:pic>
      <p:sp>
        <p:nvSpPr>
          <p:cNvPr id="13" name="TextBox 12">
            <a:extLst>
              <a:ext uri="{FF2B5EF4-FFF2-40B4-BE49-F238E27FC236}">
                <a16:creationId xmlns:a16="http://schemas.microsoft.com/office/drawing/2014/main" id="{15676493-5B01-6ADC-81F5-7C42DE21116B}"/>
              </a:ext>
            </a:extLst>
          </p:cNvPr>
          <p:cNvSpPr txBox="1"/>
          <p:nvPr/>
        </p:nvSpPr>
        <p:spPr>
          <a:xfrm>
            <a:off x="9340953" y="823596"/>
            <a:ext cx="876299" cy="369332"/>
          </a:xfrm>
          <a:prstGeom prst="rect">
            <a:avLst/>
          </a:prstGeom>
          <a:noFill/>
        </p:spPr>
        <p:txBody>
          <a:bodyPr wrap="square">
            <a:spAutoFit/>
          </a:bodyPr>
          <a:lstStyle/>
          <a:p>
            <a:r>
              <a:rPr lang="en-CN" dirty="0"/>
              <a:t>🐢 🐢</a:t>
            </a:r>
          </a:p>
        </p:txBody>
      </p:sp>
      <p:pic>
        <p:nvPicPr>
          <p:cNvPr id="27" name="Picture 26">
            <a:extLst>
              <a:ext uri="{FF2B5EF4-FFF2-40B4-BE49-F238E27FC236}">
                <a16:creationId xmlns:a16="http://schemas.microsoft.com/office/drawing/2014/main" id="{6411B040-1C3F-27C7-7BB7-2CF7DF38C2C8}"/>
              </a:ext>
            </a:extLst>
          </p:cNvPr>
          <p:cNvPicPr>
            <a:picLocks noChangeAspect="1"/>
          </p:cNvPicPr>
          <p:nvPr/>
        </p:nvPicPr>
        <p:blipFill>
          <a:blip r:embed="rId6"/>
          <a:stretch>
            <a:fillRect/>
          </a:stretch>
        </p:blipFill>
        <p:spPr>
          <a:xfrm>
            <a:off x="280311" y="3686262"/>
            <a:ext cx="3330176" cy="2610808"/>
          </a:xfrm>
          <a:prstGeom prst="rect">
            <a:avLst/>
          </a:prstGeom>
        </p:spPr>
      </p:pic>
      <p:sp>
        <p:nvSpPr>
          <p:cNvPr id="28" name="TextBox 27">
            <a:extLst>
              <a:ext uri="{FF2B5EF4-FFF2-40B4-BE49-F238E27FC236}">
                <a16:creationId xmlns:a16="http://schemas.microsoft.com/office/drawing/2014/main" id="{687702F7-E573-891D-75C3-A64040BE7E33}"/>
              </a:ext>
            </a:extLst>
          </p:cNvPr>
          <p:cNvSpPr txBox="1"/>
          <p:nvPr/>
        </p:nvSpPr>
        <p:spPr>
          <a:xfrm>
            <a:off x="1248764" y="3361782"/>
            <a:ext cx="1289956" cy="369332"/>
          </a:xfrm>
          <a:prstGeom prst="rect">
            <a:avLst/>
          </a:prstGeom>
          <a:noFill/>
        </p:spPr>
        <p:txBody>
          <a:bodyPr wrap="square">
            <a:spAutoFit/>
          </a:bodyPr>
          <a:lstStyle/>
          <a:p>
            <a:r>
              <a:rPr lang="en-CN" dirty="0"/>
              <a:t>🐢 🐢 🐢</a:t>
            </a:r>
          </a:p>
        </p:txBody>
      </p:sp>
      <p:sp>
        <p:nvSpPr>
          <p:cNvPr id="29" name="TextBox 28">
            <a:extLst>
              <a:ext uri="{FF2B5EF4-FFF2-40B4-BE49-F238E27FC236}">
                <a16:creationId xmlns:a16="http://schemas.microsoft.com/office/drawing/2014/main" id="{320506A0-DE6E-29C1-A93D-8D35CAD61F0B}"/>
              </a:ext>
            </a:extLst>
          </p:cNvPr>
          <p:cNvSpPr txBox="1"/>
          <p:nvPr/>
        </p:nvSpPr>
        <p:spPr>
          <a:xfrm>
            <a:off x="5105400" y="5277842"/>
            <a:ext cx="3154135"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CN" dirty="0"/>
              <a:t>大多数 Julia 初学者写的代码</a:t>
            </a:r>
          </a:p>
        </p:txBody>
      </p:sp>
      <p:cxnSp>
        <p:nvCxnSpPr>
          <p:cNvPr id="30" name="Straight Arrow Connector 29">
            <a:extLst>
              <a:ext uri="{FF2B5EF4-FFF2-40B4-BE49-F238E27FC236}">
                <a16:creationId xmlns:a16="http://schemas.microsoft.com/office/drawing/2014/main" id="{C47937BB-AB39-A129-C01A-303381D855CC}"/>
              </a:ext>
            </a:extLst>
          </p:cNvPr>
          <p:cNvCxnSpPr/>
          <p:nvPr/>
        </p:nvCxnSpPr>
        <p:spPr>
          <a:xfrm flipH="1">
            <a:off x="3962400" y="5462508"/>
            <a:ext cx="1143000" cy="0"/>
          </a:xfrm>
          <a:prstGeom prst="straightConnector1">
            <a:avLst/>
          </a:prstGeom>
          <a:ln w="190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5D18558-8DDE-A1A6-4C01-38EFA2996C8A}"/>
              </a:ext>
            </a:extLst>
          </p:cNvPr>
          <p:cNvSpPr txBox="1"/>
          <p:nvPr/>
        </p:nvSpPr>
        <p:spPr>
          <a:xfrm>
            <a:off x="4125152" y="4308387"/>
            <a:ext cx="3756572"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CN" dirty="0"/>
              <a:t>大多数 MATLAB/Python 代码的性能</a:t>
            </a:r>
          </a:p>
        </p:txBody>
      </p:sp>
      <p:cxnSp>
        <p:nvCxnSpPr>
          <p:cNvPr id="32" name="Straight Arrow Connector 31">
            <a:extLst>
              <a:ext uri="{FF2B5EF4-FFF2-40B4-BE49-F238E27FC236}">
                <a16:creationId xmlns:a16="http://schemas.microsoft.com/office/drawing/2014/main" id="{5F863433-0C30-5586-BDE2-4ECDA325A677}"/>
              </a:ext>
            </a:extLst>
          </p:cNvPr>
          <p:cNvCxnSpPr>
            <a:cxnSpLocks/>
          </p:cNvCxnSpPr>
          <p:nvPr/>
        </p:nvCxnSpPr>
        <p:spPr>
          <a:xfrm flipV="1">
            <a:off x="5525774" y="3466598"/>
            <a:ext cx="0" cy="841180"/>
          </a:xfrm>
          <a:prstGeom prst="straightConnector1">
            <a:avLst/>
          </a:prstGeom>
          <a:ln w="190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1.1 </a:t>
            </a:r>
            <a:r>
              <a:rPr lang="zh-CN" altLang="en-US" dirty="0">
                <a:latin typeface="微软雅黑" panose="020B0503020204020204" pitchFamily="34" charset="-122"/>
                <a:ea typeface="微软雅黑" panose="020B0503020204020204" pitchFamily="34" charset="-122"/>
              </a:rPr>
              <a:t>导引：</a:t>
            </a:r>
            <a:r>
              <a:rPr lang="en-US" altLang="zh-CN" dirty="0">
                <a:latin typeface="微软雅黑" panose="020B0503020204020204" pitchFamily="34" charset="-122"/>
                <a:ea typeface="微软雅黑" panose="020B0503020204020204" pitchFamily="34" charset="-122"/>
              </a:rPr>
              <a:t>Julia </a:t>
            </a:r>
            <a:r>
              <a:rPr lang="zh-CN" altLang="en-US" dirty="0">
                <a:latin typeface="微软雅黑" panose="020B0503020204020204" pitchFamily="34" charset="-122"/>
                <a:ea typeface="微软雅黑" panose="020B0503020204020204" pitchFamily="34" charset="-122"/>
              </a:rPr>
              <a:t>是一门高性能语言</a:t>
            </a:r>
          </a:p>
        </p:txBody>
      </p:sp>
      <p:sp>
        <p:nvSpPr>
          <p:cNvPr id="2" name="文本框 32">
            <a:extLst>
              <a:ext uri="{FF2B5EF4-FFF2-40B4-BE49-F238E27FC236}">
                <a16:creationId xmlns:a16="http://schemas.microsoft.com/office/drawing/2014/main" id="{431CB2CA-3FF7-4397-4442-BE9F5787C0D8}"/>
              </a:ext>
            </a:extLst>
          </p:cNvPr>
          <p:cNvSpPr txBox="1"/>
          <p:nvPr/>
        </p:nvSpPr>
        <p:spPr>
          <a:xfrm>
            <a:off x="8411558" y="5964684"/>
            <a:ext cx="351555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:codes\1-2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8686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5.1</a:t>
            </a:r>
            <a:r>
              <a:rPr lang="zh-CN" altLang="en-US" dirty="0">
                <a:latin typeface="微软雅黑" panose="020B0503020204020204" pitchFamily="34" charset="-122"/>
                <a:ea typeface="微软雅黑" panose="020B0503020204020204" pitchFamily="34" charset="-122"/>
              </a:rPr>
              <a:t> 内存优化：导引</a:t>
            </a:r>
          </a:p>
        </p:txBody>
      </p:sp>
      <p:sp>
        <p:nvSpPr>
          <p:cNvPr id="12" name="TextBox 11">
            <a:extLst>
              <a:ext uri="{FF2B5EF4-FFF2-40B4-BE49-F238E27FC236}">
                <a16:creationId xmlns:a16="http://schemas.microsoft.com/office/drawing/2014/main" id="{7A2EFF1C-82E6-674C-38B9-8E61E7CEE970}"/>
              </a:ext>
            </a:extLst>
          </p:cNvPr>
          <p:cNvSpPr txBox="1"/>
          <p:nvPr/>
        </p:nvSpPr>
        <p:spPr>
          <a:xfrm>
            <a:off x="396336" y="692696"/>
            <a:ext cx="5695790" cy="369332"/>
          </a:xfrm>
          <a:prstGeom prst="rect">
            <a:avLst/>
          </a:prstGeom>
          <a:noFill/>
        </p:spPr>
        <p:txBody>
          <a:bodyPr wrap="none" rtlCol="0">
            <a:spAutoFit/>
          </a:bodyPr>
          <a:lstStyle/>
          <a:p>
            <a:r>
              <a:rPr lang="en-CN" altLang="zh-CN" dirty="0"/>
              <a:t>LoopVectorization</a:t>
            </a:r>
            <a:r>
              <a:rPr lang="zh-CN" altLang="en-US" dirty="0"/>
              <a:t> 提供了一个简单的 </a:t>
            </a:r>
            <a:r>
              <a:rPr lang="en-US" altLang="zh-CN" dirty="0"/>
              <a:t>for</a:t>
            </a:r>
            <a:r>
              <a:rPr lang="zh-CN" altLang="en-US" dirty="0"/>
              <a:t> 循环优化工具</a:t>
            </a:r>
          </a:p>
        </p:txBody>
      </p:sp>
      <p:pic>
        <p:nvPicPr>
          <p:cNvPr id="2" name="Picture 1">
            <a:extLst>
              <a:ext uri="{FF2B5EF4-FFF2-40B4-BE49-F238E27FC236}">
                <a16:creationId xmlns:a16="http://schemas.microsoft.com/office/drawing/2014/main" id="{2EFEDC0B-230A-3374-B209-B6D0595F5397}"/>
              </a:ext>
            </a:extLst>
          </p:cNvPr>
          <p:cNvPicPr>
            <a:picLocks noChangeAspect="1"/>
          </p:cNvPicPr>
          <p:nvPr/>
        </p:nvPicPr>
        <p:blipFill>
          <a:blip r:embed="rId3"/>
          <a:stretch>
            <a:fillRect/>
          </a:stretch>
        </p:blipFill>
        <p:spPr>
          <a:xfrm>
            <a:off x="6475845" y="1715365"/>
            <a:ext cx="5141191" cy="3066498"/>
          </a:xfrm>
          <a:prstGeom prst="rect">
            <a:avLst/>
          </a:prstGeom>
        </p:spPr>
      </p:pic>
      <p:sp>
        <p:nvSpPr>
          <p:cNvPr id="4" name="TextBox 3">
            <a:extLst>
              <a:ext uri="{FF2B5EF4-FFF2-40B4-BE49-F238E27FC236}">
                <a16:creationId xmlns:a16="http://schemas.microsoft.com/office/drawing/2014/main" id="{3FB52892-BB75-1D8A-0F58-F3DD87A009CE}"/>
              </a:ext>
            </a:extLst>
          </p:cNvPr>
          <p:cNvSpPr txBox="1"/>
          <p:nvPr/>
        </p:nvSpPr>
        <p:spPr>
          <a:xfrm>
            <a:off x="1056613" y="1332571"/>
            <a:ext cx="4690347" cy="369332"/>
          </a:xfrm>
          <a:prstGeom prst="rect">
            <a:avLst/>
          </a:prstGeom>
          <a:noFill/>
        </p:spPr>
        <p:txBody>
          <a:bodyPr wrap="square">
            <a:spAutoFit/>
          </a:bodyPr>
          <a:lstStyle/>
          <a:p>
            <a:r>
              <a:rPr lang="en-CN" dirty="0"/>
              <a:t>🚀</a:t>
            </a:r>
            <a:r>
              <a:rPr lang="zh-CN" altLang="en-CN" dirty="0"/>
              <a:t>：</a:t>
            </a:r>
            <a:r>
              <a:rPr lang="zh-CN" altLang="en-US" dirty="0"/>
              <a:t>使用 </a:t>
            </a:r>
            <a:r>
              <a:rPr lang="en-US" altLang="zh-CN" dirty="0" err="1"/>
              <a:t>eachindex</a:t>
            </a:r>
            <a:r>
              <a:rPr lang="zh-CN" altLang="en-US" dirty="0"/>
              <a:t> 来延内存方向进行迭代</a:t>
            </a:r>
          </a:p>
        </p:txBody>
      </p:sp>
      <p:pic>
        <p:nvPicPr>
          <p:cNvPr id="6" name="Picture 5">
            <a:extLst>
              <a:ext uri="{FF2B5EF4-FFF2-40B4-BE49-F238E27FC236}">
                <a16:creationId xmlns:a16="http://schemas.microsoft.com/office/drawing/2014/main" id="{14DBED94-A0E7-CAE9-026A-BDF613AFBB48}"/>
              </a:ext>
            </a:extLst>
          </p:cNvPr>
          <p:cNvPicPr>
            <a:picLocks noChangeAspect="1"/>
          </p:cNvPicPr>
          <p:nvPr/>
        </p:nvPicPr>
        <p:blipFill>
          <a:blip r:embed="rId4"/>
          <a:stretch>
            <a:fillRect/>
          </a:stretch>
        </p:blipFill>
        <p:spPr>
          <a:xfrm>
            <a:off x="409864" y="1715365"/>
            <a:ext cx="5485846" cy="3066498"/>
          </a:xfrm>
          <a:prstGeom prst="rect">
            <a:avLst/>
          </a:prstGeom>
        </p:spPr>
      </p:pic>
      <p:sp>
        <p:nvSpPr>
          <p:cNvPr id="7" name="TextBox 6">
            <a:extLst>
              <a:ext uri="{FF2B5EF4-FFF2-40B4-BE49-F238E27FC236}">
                <a16:creationId xmlns:a16="http://schemas.microsoft.com/office/drawing/2014/main" id="{DD0FF123-73DC-CE12-ED86-376B872F71A9}"/>
              </a:ext>
            </a:extLst>
          </p:cNvPr>
          <p:cNvSpPr txBox="1"/>
          <p:nvPr/>
        </p:nvSpPr>
        <p:spPr>
          <a:xfrm>
            <a:off x="6743929" y="1332571"/>
            <a:ext cx="4073008" cy="369332"/>
          </a:xfrm>
          <a:prstGeom prst="rect">
            <a:avLst/>
          </a:prstGeom>
          <a:noFill/>
        </p:spPr>
        <p:txBody>
          <a:bodyPr wrap="square">
            <a:spAutoFit/>
          </a:bodyPr>
          <a:lstStyle/>
          <a:p>
            <a:r>
              <a:rPr lang="en-CN" dirty="0"/>
              <a:t>🚀 🚀 </a:t>
            </a:r>
            <a:r>
              <a:rPr lang="zh-CN" altLang="en-CN" dirty="0"/>
              <a:t>：</a:t>
            </a:r>
            <a:r>
              <a:rPr lang="zh-CN" altLang="en-US" dirty="0"/>
              <a:t>自动 </a:t>
            </a:r>
            <a:r>
              <a:rPr lang="en-US" altLang="zh-CN" dirty="0"/>
              <a:t>for</a:t>
            </a:r>
            <a:r>
              <a:rPr lang="zh-CN" altLang="en-US" dirty="0"/>
              <a:t> 循环优化与并行</a:t>
            </a:r>
          </a:p>
        </p:txBody>
      </p:sp>
      <p:sp>
        <p:nvSpPr>
          <p:cNvPr id="8" name="TextBox 7">
            <a:extLst>
              <a:ext uri="{FF2B5EF4-FFF2-40B4-BE49-F238E27FC236}">
                <a16:creationId xmlns:a16="http://schemas.microsoft.com/office/drawing/2014/main" id="{1613DC50-4434-C0EC-8896-315617D1AE8F}"/>
              </a:ext>
            </a:extLst>
          </p:cNvPr>
          <p:cNvSpPr txBox="1"/>
          <p:nvPr/>
        </p:nvSpPr>
        <p:spPr>
          <a:xfrm>
            <a:off x="0" y="6084547"/>
            <a:ext cx="6627135" cy="307777"/>
          </a:xfrm>
          <a:prstGeom prst="rect">
            <a:avLst/>
          </a:prstGeom>
          <a:noFill/>
        </p:spPr>
        <p:txBody>
          <a:bodyPr wrap="none" rtlCol="0">
            <a:spAutoFit/>
          </a:bodyPr>
          <a:lstStyle/>
          <a:p>
            <a:r>
              <a:rPr lang="en-CN" altLang="zh-CN" sz="1400" dirty="0">
                <a:solidFill>
                  <a:schemeClr val="tx1">
                    <a:lumMod val="50000"/>
                    <a:lumOff val="50000"/>
                  </a:schemeClr>
                </a:solidFill>
              </a:rPr>
              <a:t>LoopVectorization</a:t>
            </a:r>
            <a:r>
              <a:rPr lang="zh-CN" altLang="en-US" sz="1400" dirty="0">
                <a:solidFill>
                  <a:schemeClr val="tx1">
                    <a:lumMod val="50000"/>
                    <a:lumOff val="50000"/>
                  </a:schemeClr>
                </a:solidFill>
              </a:rPr>
              <a:t> 的使用限制较为严格，大多数时候只有底层的 </a:t>
            </a:r>
            <a:r>
              <a:rPr lang="en-US" altLang="zh-CN" sz="1400" dirty="0">
                <a:solidFill>
                  <a:schemeClr val="tx1">
                    <a:lumMod val="50000"/>
                    <a:lumOff val="50000"/>
                  </a:schemeClr>
                </a:solidFill>
              </a:rPr>
              <a:t>for</a:t>
            </a:r>
            <a:r>
              <a:rPr lang="zh-CN" altLang="en-US" sz="1400" dirty="0">
                <a:solidFill>
                  <a:schemeClr val="tx1">
                    <a:lumMod val="50000"/>
                    <a:lumOff val="50000"/>
                  </a:schemeClr>
                </a:solidFill>
              </a:rPr>
              <a:t> 循环才能适用</a:t>
            </a:r>
          </a:p>
        </p:txBody>
      </p:sp>
      <p:sp>
        <p:nvSpPr>
          <p:cNvPr id="9" name="文本框 8"/>
          <p:cNvSpPr txBox="1"/>
          <p:nvPr/>
        </p:nvSpPr>
        <p:spPr>
          <a:xfrm>
            <a:off x="8185212" y="5926723"/>
            <a:ext cx="351555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:codes\5-1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8895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5.2</a:t>
            </a:r>
            <a:r>
              <a:rPr lang="zh-CN" altLang="en-US" dirty="0">
                <a:latin typeface="微软雅黑" panose="020B0503020204020204" pitchFamily="34" charset="-122"/>
                <a:ea typeface="微软雅黑" panose="020B0503020204020204" pitchFamily="34" charset="-122"/>
              </a:rPr>
              <a:t> 内存优化：</a:t>
            </a:r>
            <a:r>
              <a:rPr lang="en-US" altLang="zh-CN" dirty="0">
                <a:latin typeface="微软雅黑" panose="020B0503020204020204" pitchFamily="34" charset="-122"/>
                <a:ea typeface="微软雅黑" panose="020B0503020204020204" pitchFamily="34" charset="-122"/>
              </a:rPr>
              <a:t>copy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view</a:t>
            </a:r>
            <a:endParaRPr lang="zh-CN" altLang="en-US" dirty="0">
              <a:latin typeface="微软雅黑" panose="020B0503020204020204" pitchFamily="34" charset="-122"/>
              <a:ea typeface="微软雅黑" panose="020B0503020204020204" pitchFamily="34" charset="-122"/>
            </a:endParaRPr>
          </a:p>
        </p:txBody>
      </p:sp>
      <p:sp>
        <p:nvSpPr>
          <p:cNvPr id="12" name="TextBox 11">
            <a:extLst>
              <a:ext uri="{FF2B5EF4-FFF2-40B4-BE49-F238E27FC236}">
                <a16:creationId xmlns:a16="http://schemas.microsoft.com/office/drawing/2014/main" id="{7A2EFF1C-82E6-674C-38B9-8E61E7CEE970}"/>
              </a:ext>
            </a:extLst>
          </p:cNvPr>
          <p:cNvSpPr txBox="1"/>
          <p:nvPr/>
        </p:nvSpPr>
        <p:spPr>
          <a:xfrm>
            <a:off x="396336" y="692696"/>
            <a:ext cx="3749744" cy="369332"/>
          </a:xfrm>
          <a:prstGeom prst="rect">
            <a:avLst/>
          </a:prstGeom>
          <a:noFill/>
        </p:spPr>
        <p:txBody>
          <a:bodyPr wrap="none" rtlCol="0">
            <a:spAutoFit/>
          </a:bodyPr>
          <a:lstStyle/>
          <a:p>
            <a:r>
              <a:rPr lang="en-US" altLang="zh-CN" dirty="0"/>
              <a:t>Julia</a:t>
            </a:r>
            <a:r>
              <a:rPr lang="zh-CN" altLang="en-US" dirty="0"/>
              <a:t> 矩阵取切片操作默认使用复制</a:t>
            </a:r>
          </a:p>
        </p:txBody>
      </p:sp>
      <p:pic>
        <p:nvPicPr>
          <p:cNvPr id="2" name="Picture 1">
            <a:extLst>
              <a:ext uri="{FF2B5EF4-FFF2-40B4-BE49-F238E27FC236}">
                <a16:creationId xmlns:a16="http://schemas.microsoft.com/office/drawing/2014/main" id="{4FB2C045-E73B-ABA0-737D-C7311548C4BC}"/>
              </a:ext>
            </a:extLst>
          </p:cNvPr>
          <p:cNvPicPr>
            <a:picLocks noChangeAspect="1"/>
          </p:cNvPicPr>
          <p:nvPr/>
        </p:nvPicPr>
        <p:blipFill>
          <a:blip r:embed="rId3"/>
          <a:stretch>
            <a:fillRect/>
          </a:stretch>
        </p:blipFill>
        <p:spPr>
          <a:xfrm>
            <a:off x="2024982" y="1887028"/>
            <a:ext cx="2754453" cy="3834436"/>
          </a:xfrm>
          <a:prstGeom prst="rect">
            <a:avLst/>
          </a:prstGeom>
        </p:spPr>
      </p:pic>
      <p:sp>
        <p:nvSpPr>
          <p:cNvPr id="3" name="TextBox 2">
            <a:extLst>
              <a:ext uri="{FF2B5EF4-FFF2-40B4-BE49-F238E27FC236}">
                <a16:creationId xmlns:a16="http://schemas.microsoft.com/office/drawing/2014/main" id="{A1939989-86D3-13C1-6712-30B63480C3E7}"/>
              </a:ext>
            </a:extLst>
          </p:cNvPr>
          <p:cNvSpPr txBox="1"/>
          <p:nvPr/>
        </p:nvSpPr>
        <p:spPr>
          <a:xfrm>
            <a:off x="2323551" y="1275450"/>
            <a:ext cx="1949573" cy="611578"/>
          </a:xfrm>
          <a:prstGeom prst="rect">
            <a:avLst/>
          </a:prstGeom>
          <a:noFill/>
        </p:spPr>
        <p:txBody>
          <a:bodyPr wrap="none" rtlCol="0">
            <a:spAutoFit/>
          </a:bodyPr>
          <a:lstStyle/>
          <a:p>
            <a:pPr algn="l">
              <a:lnSpc>
                <a:spcPct val="125000"/>
              </a:lnSpc>
            </a:pPr>
            <a:r>
              <a:rPr lang="en-CN" sz="1400" dirty="0">
                <a:latin typeface="等线" panose="02010600030101010101" pitchFamily="2" charset="-122"/>
                <a:ea typeface="等线" panose="02010600030101010101" pitchFamily="2" charset="-122"/>
              </a:rPr>
              <a:t>Ac</a:t>
            </a:r>
            <a:r>
              <a:rPr lang="zh-CN" altLang="en-US" sz="1400" dirty="0">
                <a:latin typeface="等线" panose="02010600030101010101" pitchFamily="2" charset="-122"/>
                <a:ea typeface="等线" panose="02010600030101010101" pitchFamily="2" charset="-122"/>
              </a:rPr>
              <a:t> 发生了数据复制：</a:t>
            </a:r>
            <a:br>
              <a:rPr lang="en-CN" sz="1400" dirty="0">
                <a:latin typeface="等线" panose="02010600030101010101" pitchFamily="2" charset="-122"/>
                <a:ea typeface="等线" panose="02010600030101010101" pitchFamily="2" charset="-122"/>
              </a:rPr>
            </a:br>
            <a:r>
              <a:rPr lang="en-CN" sz="1400" dirty="0">
                <a:latin typeface="等线" panose="02010600030101010101" pitchFamily="2" charset="-122"/>
                <a:ea typeface="等线" panose="02010600030101010101" pitchFamily="2" charset="-122"/>
              </a:rPr>
              <a:t>修改</a:t>
            </a:r>
            <a:r>
              <a:rPr lang="zh-CN" altLang="en-US" sz="1400" dirty="0">
                <a:latin typeface="等线" panose="02010600030101010101" pitchFamily="2" charset="-122"/>
                <a:ea typeface="等线" panose="02010600030101010101" pitchFamily="2" charset="-122"/>
              </a:rPr>
              <a:t> </a:t>
            </a:r>
            <a:r>
              <a:rPr lang="en-US" altLang="zh-CN" sz="1400" dirty="0">
                <a:latin typeface="等线" panose="02010600030101010101" pitchFamily="2" charset="-122"/>
                <a:ea typeface="等线" panose="02010600030101010101" pitchFamily="2" charset="-122"/>
              </a:rPr>
              <a:t>Ac</a:t>
            </a:r>
            <a:r>
              <a:rPr lang="zh-CN" altLang="en-US" sz="1400" dirty="0">
                <a:latin typeface="等线" panose="02010600030101010101" pitchFamily="2" charset="-122"/>
                <a:ea typeface="等线" panose="02010600030101010101" pitchFamily="2" charset="-122"/>
              </a:rPr>
              <a:t> 不影响 </a:t>
            </a:r>
            <a:r>
              <a:rPr lang="en-US" altLang="zh-CN" sz="1400" dirty="0">
                <a:latin typeface="等线" panose="02010600030101010101" pitchFamily="2" charset="-122"/>
                <a:ea typeface="等线" panose="02010600030101010101" pitchFamily="2" charset="-122"/>
              </a:rPr>
              <a:t>A</a:t>
            </a:r>
            <a:r>
              <a:rPr lang="zh-CN" altLang="en-US" sz="1400" dirty="0">
                <a:latin typeface="等线" panose="02010600030101010101" pitchFamily="2" charset="-122"/>
                <a:ea typeface="等线" panose="02010600030101010101" pitchFamily="2" charset="-122"/>
              </a:rPr>
              <a:t> 的值</a:t>
            </a:r>
            <a:endParaRPr lang="en-CN" sz="1400" dirty="0">
              <a:latin typeface="等线" panose="02010600030101010101" pitchFamily="2" charset="-122"/>
              <a:ea typeface="等线" panose="02010600030101010101" pitchFamily="2" charset="-122"/>
            </a:endParaRPr>
          </a:p>
        </p:txBody>
      </p:sp>
      <p:sp>
        <p:nvSpPr>
          <p:cNvPr id="4" name="TextBox 3">
            <a:extLst>
              <a:ext uri="{FF2B5EF4-FFF2-40B4-BE49-F238E27FC236}">
                <a16:creationId xmlns:a16="http://schemas.microsoft.com/office/drawing/2014/main" id="{04C47CCB-3EB3-8145-D4B6-F1EAA7FF1B03}"/>
              </a:ext>
            </a:extLst>
          </p:cNvPr>
          <p:cNvSpPr txBox="1"/>
          <p:nvPr/>
        </p:nvSpPr>
        <p:spPr>
          <a:xfrm>
            <a:off x="6766010" y="1268958"/>
            <a:ext cx="2130711" cy="611578"/>
          </a:xfrm>
          <a:prstGeom prst="rect">
            <a:avLst/>
          </a:prstGeom>
          <a:noFill/>
        </p:spPr>
        <p:txBody>
          <a:bodyPr wrap="none" rtlCol="0">
            <a:spAutoFit/>
          </a:bodyPr>
          <a:lstStyle/>
          <a:p>
            <a:pPr algn="l">
              <a:lnSpc>
                <a:spcPct val="125000"/>
              </a:lnSpc>
            </a:pPr>
            <a:r>
              <a:rPr lang="en-CN" sz="1400" dirty="0">
                <a:latin typeface="等线" panose="02010600030101010101" pitchFamily="2" charset="-122"/>
                <a:ea typeface="等线" panose="02010600030101010101" pitchFamily="2" charset="-122"/>
              </a:rPr>
              <a:t>Av</a:t>
            </a:r>
            <a:r>
              <a:rPr lang="zh-CN" altLang="en-US" sz="1400" dirty="0">
                <a:latin typeface="等线" panose="02010600030101010101" pitchFamily="2" charset="-122"/>
                <a:ea typeface="等线" panose="02010600030101010101" pitchFamily="2" charset="-122"/>
              </a:rPr>
              <a:t> 不发生数据复制：</a:t>
            </a:r>
            <a:br>
              <a:rPr lang="en-CN" sz="1400" dirty="0">
                <a:latin typeface="等线" panose="02010600030101010101" pitchFamily="2" charset="-122"/>
                <a:ea typeface="等线" panose="02010600030101010101" pitchFamily="2" charset="-122"/>
              </a:rPr>
            </a:br>
            <a:r>
              <a:rPr lang="en-CN" sz="1400" dirty="0">
                <a:latin typeface="等线" panose="02010600030101010101" pitchFamily="2" charset="-122"/>
                <a:ea typeface="等线" panose="02010600030101010101" pitchFamily="2" charset="-122"/>
              </a:rPr>
              <a:t>修改</a:t>
            </a:r>
            <a:r>
              <a:rPr lang="zh-CN" altLang="en-US" sz="1400" dirty="0">
                <a:latin typeface="等线" panose="02010600030101010101" pitchFamily="2" charset="-122"/>
                <a:ea typeface="等线" panose="02010600030101010101" pitchFamily="2" charset="-122"/>
              </a:rPr>
              <a:t> </a:t>
            </a:r>
            <a:r>
              <a:rPr lang="en-US" altLang="zh-CN" sz="1400" dirty="0">
                <a:latin typeface="等线" panose="02010600030101010101" pitchFamily="2" charset="-122"/>
                <a:ea typeface="等线" panose="02010600030101010101" pitchFamily="2" charset="-122"/>
              </a:rPr>
              <a:t>Av</a:t>
            </a:r>
            <a:r>
              <a:rPr lang="zh-CN" altLang="en-US" sz="1400" dirty="0">
                <a:latin typeface="等线" panose="02010600030101010101" pitchFamily="2" charset="-122"/>
                <a:ea typeface="等线" panose="02010600030101010101" pitchFamily="2" charset="-122"/>
              </a:rPr>
              <a:t> 同时影响 </a:t>
            </a:r>
            <a:r>
              <a:rPr lang="en-US" altLang="zh-CN" sz="1400" dirty="0">
                <a:latin typeface="等线" panose="02010600030101010101" pitchFamily="2" charset="-122"/>
                <a:ea typeface="等线" panose="02010600030101010101" pitchFamily="2" charset="-122"/>
              </a:rPr>
              <a:t>A</a:t>
            </a:r>
            <a:r>
              <a:rPr lang="zh-CN" altLang="en-US" sz="1400" dirty="0">
                <a:latin typeface="等线" panose="02010600030101010101" pitchFamily="2" charset="-122"/>
                <a:ea typeface="等线" panose="02010600030101010101" pitchFamily="2" charset="-122"/>
              </a:rPr>
              <a:t> 的值</a:t>
            </a:r>
            <a:endParaRPr lang="en-CN" sz="1400" dirty="0">
              <a:latin typeface="等线" panose="02010600030101010101" pitchFamily="2" charset="-122"/>
              <a:ea typeface="等线" panose="02010600030101010101" pitchFamily="2" charset="-122"/>
            </a:endParaRPr>
          </a:p>
        </p:txBody>
      </p:sp>
      <p:pic>
        <p:nvPicPr>
          <p:cNvPr id="5" name="Picture 4">
            <a:extLst>
              <a:ext uri="{FF2B5EF4-FFF2-40B4-BE49-F238E27FC236}">
                <a16:creationId xmlns:a16="http://schemas.microsoft.com/office/drawing/2014/main" id="{079AE495-3CA1-8D10-941F-3C7842B31CF3}"/>
              </a:ext>
            </a:extLst>
          </p:cNvPr>
          <p:cNvPicPr>
            <a:picLocks noChangeAspect="1"/>
          </p:cNvPicPr>
          <p:nvPr/>
        </p:nvPicPr>
        <p:blipFill>
          <a:blip r:embed="rId4"/>
          <a:stretch>
            <a:fillRect/>
          </a:stretch>
        </p:blipFill>
        <p:spPr>
          <a:xfrm>
            <a:off x="6150354" y="2230234"/>
            <a:ext cx="3537047" cy="3491230"/>
          </a:xfrm>
          <a:prstGeom prst="rect">
            <a:avLst/>
          </a:prstGeom>
        </p:spPr>
      </p:pic>
    </p:spTree>
    <p:extLst>
      <p:ext uri="{BB962C8B-B14F-4D97-AF65-F5344CB8AC3E}">
        <p14:creationId xmlns:p14="http://schemas.microsoft.com/office/powerpoint/2010/main" val="552144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5.2</a:t>
            </a:r>
            <a:r>
              <a:rPr lang="zh-CN" altLang="en-US" dirty="0">
                <a:latin typeface="微软雅黑" panose="020B0503020204020204" pitchFamily="34" charset="-122"/>
                <a:ea typeface="微软雅黑" panose="020B0503020204020204" pitchFamily="34" charset="-122"/>
              </a:rPr>
              <a:t> 内存优化：</a:t>
            </a:r>
            <a:r>
              <a:rPr lang="en-US" altLang="zh-CN" dirty="0">
                <a:latin typeface="微软雅黑" panose="020B0503020204020204" pitchFamily="34" charset="-122"/>
                <a:ea typeface="微软雅黑" panose="020B0503020204020204" pitchFamily="34" charset="-122"/>
              </a:rPr>
              <a:t>copy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view</a:t>
            </a:r>
            <a:endParaRPr lang="zh-CN" altLang="en-US" dirty="0">
              <a:latin typeface="微软雅黑" panose="020B0503020204020204" pitchFamily="34" charset="-122"/>
              <a:ea typeface="微软雅黑" panose="020B0503020204020204" pitchFamily="34" charset="-122"/>
            </a:endParaRPr>
          </a:p>
        </p:txBody>
      </p:sp>
      <p:sp>
        <p:nvSpPr>
          <p:cNvPr id="12" name="TextBox 11">
            <a:extLst>
              <a:ext uri="{FF2B5EF4-FFF2-40B4-BE49-F238E27FC236}">
                <a16:creationId xmlns:a16="http://schemas.microsoft.com/office/drawing/2014/main" id="{7A2EFF1C-82E6-674C-38B9-8E61E7CEE970}"/>
              </a:ext>
            </a:extLst>
          </p:cNvPr>
          <p:cNvSpPr txBox="1"/>
          <p:nvPr/>
        </p:nvSpPr>
        <p:spPr>
          <a:xfrm>
            <a:off x="396336" y="692696"/>
            <a:ext cx="3663182" cy="369332"/>
          </a:xfrm>
          <a:prstGeom prst="rect">
            <a:avLst/>
          </a:prstGeom>
          <a:noFill/>
        </p:spPr>
        <p:txBody>
          <a:bodyPr wrap="none" rtlCol="0">
            <a:spAutoFit/>
          </a:bodyPr>
          <a:lstStyle/>
          <a:p>
            <a:r>
              <a:rPr lang="zh-CN" altLang="en-US" dirty="0"/>
              <a:t>例：窗口大小为 </a:t>
            </a:r>
            <a:r>
              <a:rPr lang="en-US" altLang="zh-CN" dirty="0"/>
              <a:t>3</a:t>
            </a:r>
            <a:r>
              <a:rPr lang="zh-CN" altLang="en-US" dirty="0"/>
              <a:t> 的中值滤波算法</a:t>
            </a:r>
          </a:p>
        </p:txBody>
      </p:sp>
      <p:pic>
        <p:nvPicPr>
          <p:cNvPr id="6" name="Picture 5">
            <a:extLst>
              <a:ext uri="{FF2B5EF4-FFF2-40B4-BE49-F238E27FC236}">
                <a16:creationId xmlns:a16="http://schemas.microsoft.com/office/drawing/2014/main" id="{A40ECC35-99FC-5A73-EF23-CAD3FEDBF393}"/>
              </a:ext>
            </a:extLst>
          </p:cNvPr>
          <p:cNvPicPr>
            <a:picLocks noChangeAspect="1"/>
          </p:cNvPicPr>
          <p:nvPr/>
        </p:nvPicPr>
        <p:blipFill>
          <a:blip r:embed="rId3"/>
          <a:stretch>
            <a:fillRect/>
          </a:stretch>
        </p:blipFill>
        <p:spPr>
          <a:xfrm>
            <a:off x="309767" y="1524782"/>
            <a:ext cx="5429595" cy="3604986"/>
          </a:xfrm>
          <a:prstGeom prst="rect">
            <a:avLst/>
          </a:prstGeom>
        </p:spPr>
      </p:pic>
      <p:pic>
        <p:nvPicPr>
          <p:cNvPr id="7" name="Picture 6">
            <a:extLst>
              <a:ext uri="{FF2B5EF4-FFF2-40B4-BE49-F238E27FC236}">
                <a16:creationId xmlns:a16="http://schemas.microsoft.com/office/drawing/2014/main" id="{76348010-4547-2701-33EA-2B01E080B7BE}"/>
              </a:ext>
            </a:extLst>
          </p:cNvPr>
          <p:cNvPicPr>
            <a:picLocks noChangeAspect="1"/>
          </p:cNvPicPr>
          <p:nvPr/>
        </p:nvPicPr>
        <p:blipFill>
          <a:blip r:embed="rId4"/>
          <a:stretch>
            <a:fillRect/>
          </a:stretch>
        </p:blipFill>
        <p:spPr>
          <a:xfrm>
            <a:off x="6246853" y="1524782"/>
            <a:ext cx="5635380" cy="3604986"/>
          </a:xfrm>
          <a:prstGeom prst="rect">
            <a:avLst/>
          </a:prstGeom>
        </p:spPr>
      </p:pic>
      <p:sp>
        <p:nvSpPr>
          <p:cNvPr id="8" name="TextBox 7">
            <a:extLst>
              <a:ext uri="{FF2B5EF4-FFF2-40B4-BE49-F238E27FC236}">
                <a16:creationId xmlns:a16="http://schemas.microsoft.com/office/drawing/2014/main" id="{8B0C2EBE-EE28-B010-3BE7-EA8C28CE8A7C}"/>
              </a:ext>
            </a:extLst>
          </p:cNvPr>
          <p:cNvSpPr txBox="1"/>
          <p:nvPr/>
        </p:nvSpPr>
        <p:spPr>
          <a:xfrm>
            <a:off x="7248297" y="1062028"/>
            <a:ext cx="3219995" cy="369332"/>
          </a:xfrm>
          <a:prstGeom prst="rect">
            <a:avLst/>
          </a:prstGeom>
          <a:noFill/>
        </p:spPr>
        <p:txBody>
          <a:bodyPr wrap="square">
            <a:spAutoFit/>
          </a:bodyPr>
          <a:lstStyle/>
          <a:p>
            <a:r>
              <a:rPr lang="en-CN" dirty="0"/>
              <a:t>🚀</a:t>
            </a:r>
            <a:r>
              <a:rPr lang="zh-CN" altLang="en-US" dirty="0"/>
              <a:t>：避免窗口滑动的复制行为</a:t>
            </a:r>
            <a:endParaRPr dirty="0"/>
          </a:p>
        </p:txBody>
      </p:sp>
      <p:sp>
        <p:nvSpPr>
          <p:cNvPr id="9" name="TextBox 8">
            <a:extLst>
              <a:ext uri="{FF2B5EF4-FFF2-40B4-BE49-F238E27FC236}">
                <a16:creationId xmlns:a16="http://schemas.microsoft.com/office/drawing/2014/main" id="{27AF577D-6988-CAE1-50B6-8747CB75D5B2}"/>
              </a:ext>
            </a:extLst>
          </p:cNvPr>
          <p:cNvSpPr txBox="1"/>
          <p:nvPr/>
        </p:nvSpPr>
        <p:spPr>
          <a:xfrm>
            <a:off x="1231684" y="1155450"/>
            <a:ext cx="3862828" cy="369332"/>
          </a:xfrm>
          <a:prstGeom prst="rect">
            <a:avLst/>
          </a:prstGeom>
          <a:noFill/>
        </p:spPr>
        <p:txBody>
          <a:bodyPr wrap="square">
            <a:spAutoFit/>
          </a:bodyPr>
          <a:lstStyle/>
          <a:p>
            <a:r>
              <a:rPr lang="en-US" altLang="zh-CN" dirty="0"/>
              <a:t>🐢 </a:t>
            </a:r>
            <a:r>
              <a:rPr lang="zh-CN" altLang="en-US" dirty="0"/>
              <a:t>：窗口滑动时在复制与创建矩阵</a:t>
            </a:r>
            <a:endParaRPr dirty="0"/>
          </a:p>
        </p:txBody>
      </p:sp>
      <p:sp>
        <p:nvSpPr>
          <p:cNvPr id="10" name="文本框 9"/>
          <p:cNvSpPr txBox="1"/>
          <p:nvPr/>
        </p:nvSpPr>
        <p:spPr>
          <a:xfrm>
            <a:off x="8185212" y="5926723"/>
            <a:ext cx="351555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:codes\5-2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9550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5.2</a:t>
            </a:r>
            <a:r>
              <a:rPr lang="zh-CN" altLang="en-US" dirty="0">
                <a:latin typeface="微软雅黑" panose="020B0503020204020204" pitchFamily="34" charset="-122"/>
                <a:ea typeface="微软雅黑" panose="020B0503020204020204" pitchFamily="34" charset="-122"/>
              </a:rPr>
              <a:t> 内存优化：</a:t>
            </a:r>
            <a:r>
              <a:rPr lang="en-US" altLang="zh-CN" dirty="0">
                <a:latin typeface="微软雅黑" panose="020B0503020204020204" pitchFamily="34" charset="-122"/>
                <a:ea typeface="微软雅黑" panose="020B0503020204020204" pitchFamily="34" charset="-122"/>
              </a:rPr>
              <a:t>copy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view</a:t>
            </a:r>
            <a:endParaRPr lang="zh-CN" altLang="en-US" dirty="0">
              <a:latin typeface="微软雅黑" panose="020B0503020204020204" pitchFamily="34" charset="-122"/>
              <a:ea typeface="微软雅黑" panose="020B0503020204020204" pitchFamily="34" charset="-122"/>
            </a:endParaRPr>
          </a:p>
        </p:txBody>
      </p:sp>
      <p:sp>
        <p:nvSpPr>
          <p:cNvPr id="12" name="TextBox 11">
            <a:extLst>
              <a:ext uri="{FF2B5EF4-FFF2-40B4-BE49-F238E27FC236}">
                <a16:creationId xmlns:a16="http://schemas.microsoft.com/office/drawing/2014/main" id="{7A2EFF1C-82E6-674C-38B9-8E61E7CEE970}"/>
              </a:ext>
            </a:extLst>
          </p:cNvPr>
          <p:cNvSpPr txBox="1"/>
          <p:nvPr/>
        </p:nvSpPr>
        <p:spPr>
          <a:xfrm>
            <a:off x="396336" y="692696"/>
            <a:ext cx="3663182" cy="369332"/>
          </a:xfrm>
          <a:prstGeom prst="rect">
            <a:avLst/>
          </a:prstGeom>
          <a:noFill/>
        </p:spPr>
        <p:txBody>
          <a:bodyPr wrap="none" rtlCol="0">
            <a:spAutoFit/>
          </a:bodyPr>
          <a:lstStyle/>
          <a:p>
            <a:r>
              <a:rPr lang="zh-CN" altLang="en-US" dirty="0"/>
              <a:t>例：窗口大小为 </a:t>
            </a:r>
            <a:r>
              <a:rPr lang="en-US" altLang="zh-CN" dirty="0"/>
              <a:t>3</a:t>
            </a:r>
            <a:r>
              <a:rPr lang="zh-CN" altLang="en-US" dirty="0"/>
              <a:t> 的中值滤波算法</a:t>
            </a:r>
          </a:p>
        </p:txBody>
      </p:sp>
      <p:pic>
        <p:nvPicPr>
          <p:cNvPr id="7" name="Picture 6">
            <a:extLst>
              <a:ext uri="{FF2B5EF4-FFF2-40B4-BE49-F238E27FC236}">
                <a16:creationId xmlns:a16="http://schemas.microsoft.com/office/drawing/2014/main" id="{76348010-4547-2701-33EA-2B01E080B7BE}"/>
              </a:ext>
            </a:extLst>
          </p:cNvPr>
          <p:cNvPicPr>
            <a:picLocks noChangeAspect="1"/>
          </p:cNvPicPr>
          <p:nvPr/>
        </p:nvPicPr>
        <p:blipFill>
          <a:blip r:embed="rId3"/>
          <a:stretch>
            <a:fillRect/>
          </a:stretch>
        </p:blipFill>
        <p:spPr>
          <a:xfrm>
            <a:off x="234102" y="1524782"/>
            <a:ext cx="5635380" cy="3604986"/>
          </a:xfrm>
          <a:prstGeom prst="rect">
            <a:avLst/>
          </a:prstGeom>
        </p:spPr>
      </p:pic>
      <p:sp>
        <p:nvSpPr>
          <p:cNvPr id="8" name="TextBox 7">
            <a:extLst>
              <a:ext uri="{FF2B5EF4-FFF2-40B4-BE49-F238E27FC236}">
                <a16:creationId xmlns:a16="http://schemas.microsoft.com/office/drawing/2014/main" id="{8B0C2EBE-EE28-B010-3BE7-EA8C28CE8A7C}"/>
              </a:ext>
            </a:extLst>
          </p:cNvPr>
          <p:cNvSpPr txBox="1"/>
          <p:nvPr/>
        </p:nvSpPr>
        <p:spPr>
          <a:xfrm>
            <a:off x="1235546" y="1062028"/>
            <a:ext cx="3219995" cy="369332"/>
          </a:xfrm>
          <a:prstGeom prst="rect">
            <a:avLst/>
          </a:prstGeom>
          <a:noFill/>
        </p:spPr>
        <p:txBody>
          <a:bodyPr wrap="square">
            <a:spAutoFit/>
          </a:bodyPr>
          <a:lstStyle/>
          <a:p>
            <a:r>
              <a:rPr lang="en-CN" dirty="0"/>
              <a:t>🚀</a:t>
            </a:r>
            <a:r>
              <a:rPr lang="zh-CN" altLang="en-US" dirty="0"/>
              <a:t>：避免窗口滑动的复制行为</a:t>
            </a:r>
            <a:endParaRPr dirty="0"/>
          </a:p>
        </p:txBody>
      </p:sp>
      <p:pic>
        <p:nvPicPr>
          <p:cNvPr id="4" name="Picture 3">
            <a:extLst>
              <a:ext uri="{FF2B5EF4-FFF2-40B4-BE49-F238E27FC236}">
                <a16:creationId xmlns:a16="http://schemas.microsoft.com/office/drawing/2014/main" id="{6166F41E-EE63-3C13-4A9C-1C23A97FFB89}"/>
              </a:ext>
            </a:extLst>
          </p:cNvPr>
          <p:cNvPicPr>
            <a:picLocks noChangeAspect="1"/>
          </p:cNvPicPr>
          <p:nvPr/>
        </p:nvPicPr>
        <p:blipFill>
          <a:blip r:embed="rId4"/>
          <a:stretch>
            <a:fillRect/>
          </a:stretch>
        </p:blipFill>
        <p:spPr>
          <a:xfrm>
            <a:off x="191343" y="5542910"/>
            <a:ext cx="7772400" cy="837887"/>
          </a:xfrm>
          <a:prstGeom prst="rect">
            <a:avLst/>
          </a:prstGeom>
        </p:spPr>
      </p:pic>
      <p:sp>
        <p:nvSpPr>
          <p:cNvPr id="5" name="TextBox 4">
            <a:extLst>
              <a:ext uri="{FF2B5EF4-FFF2-40B4-BE49-F238E27FC236}">
                <a16:creationId xmlns:a16="http://schemas.microsoft.com/office/drawing/2014/main" id="{F9DCC53C-91E7-DFB3-BF26-0BE278507FDF}"/>
              </a:ext>
            </a:extLst>
          </p:cNvPr>
          <p:cNvSpPr txBox="1"/>
          <p:nvPr/>
        </p:nvSpPr>
        <p:spPr>
          <a:xfrm>
            <a:off x="133270" y="5173578"/>
            <a:ext cx="2723823" cy="369332"/>
          </a:xfrm>
          <a:prstGeom prst="rect">
            <a:avLst/>
          </a:prstGeom>
          <a:noFill/>
        </p:spPr>
        <p:txBody>
          <a:bodyPr wrap="none" rtlCol="0">
            <a:spAutoFit/>
          </a:bodyPr>
          <a:lstStyle/>
          <a:p>
            <a:r>
              <a:rPr lang="en-CN" dirty="0"/>
              <a:t>计算三个数之间的中位数</a:t>
            </a:r>
            <a:endParaRPr dirty="0"/>
          </a:p>
        </p:txBody>
      </p:sp>
      <p:sp>
        <p:nvSpPr>
          <p:cNvPr id="11" name="TextBox 10">
            <a:extLst>
              <a:ext uri="{FF2B5EF4-FFF2-40B4-BE49-F238E27FC236}">
                <a16:creationId xmlns:a16="http://schemas.microsoft.com/office/drawing/2014/main" id="{261E7FA2-A08F-FF07-3F20-7AF3BB38DCD1}"/>
              </a:ext>
            </a:extLst>
          </p:cNvPr>
          <p:cNvSpPr txBox="1"/>
          <p:nvPr/>
        </p:nvSpPr>
        <p:spPr>
          <a:xfrm>
            <a:off x="7005855" y="1062028"/>
            <a:ext cx="4293516" cy="369332"/>
          </a:xfrm>
          <a:prstGeom prst="rect">
            <a:avLst/>
          </a:prstGeom>
          <a:noFill/>
        </p:spPr>
        <p:txBody>
          <a:bodyPr wrap="square">
            <a:spAutoFit/>
          </a:bodyPr>
          <a:lstStyle/>
          <a:p>
            <a:r>
              <a:rPr lang="en-CN" dirty="0"/>
              <a:t>🚀 🚀 </a:t>
            </a:r>
            <a:r>
              <a:rPr lang="zh-CN" altLang="en-US" dirty="0"/>
              <a:t>：避免中位数计算带来的内存分配</a:t>
            </a:r>
            <a:endParaRPr dirty="0"/>
          </a:p>
        </p:txBody>
      </p:sp>
      <p:pic>
        <p:nvPicPr>
          <p:cNvPr id="13" name="Picture 12">
            <a:extLst>
              <a:ext uri="{FF2B5EF4-FFF2-40B4-BE49-F238E27FC236}">
                <a16:creationId xmlns:a16="http://schemas.microsoft.com/office/drawing/2014/main" id="{9022EB29-83EA-9DAF-13F4-6840D4B94FB4}"/>
              </a:ext>
            </a:extLst>
          </p:cNvPr>
          <p:cNvPicPr>
            <a:picLocks noChangeAspect="1"/>
          </p:cNvPicPr>
          <p:nvPr/>
        </p:nvPicPr>
        <p:blipFill>
          <a:blip r:embed="rId5"/>
          <a:stretch>
            <a:fillRect/>
          </a:stretch>
        </p:blipFill>
        <p:spPr>
          <a:xfrm>
            <a:off x="6020929" y="1496675"/>
            <a:ext cx="6171071" cy="3604986"/>
          </a:xfrm>
          <a:prstGeom prst="rect">
            <a:avLst/>
          </a:prstGeom>
        </p:spPr>
      </p:pic>
      <p:sp>
        <p:nvSpPr>
          <p:cNvPr id="14" name="TextBox 13">
            <a:extLst>
              <a:ext uri="{FF2B5EF4-FFF2-40B4-BE49-F238E27FC236}">
                <a16:creationId xmlns:a16="http://schemas.microsoft.com/office/drawing/2014/main" id="{4767EDF0-B17E-2ADE-978D-86BBC45A964A}"/>
              </a:ext>
            </a:extLst>
          </p:cNvPr>
          <p:cNvSpPr txBox="1"/>
          <p:nvPr/>
        </p:nvSpPr>
        <p:spPr>
          <a:xfrm>
            <a:off x="3244097" y="5223190"/>
            <a:ext cx="5703806" cy="369332"/>
          </a:xfrm>
          <a:prstGeom prst="rect">
            <a:avLst/>
          </a:prstGeom>
          <a:solidFill>
            <a:schemeClr val="accent5"/>
          </a:solidFill>
        </p:spPr>
        <p:txBody>
          <a:bodyPr wrap="none" rtlCol="0">
            <a:spAutoFit/>
          </a:bodyPr>
          <a:lstStyle/>
          <a:p>
            <a:r>
              <a:rPr lang="zh-CN" altLang="en-US" dirty="0"/>
              <a:t>移除不必要的内存创建开销可以带来更高性能的代码</a:t>
            </a:r>
          </a:p>
        </p:txBody>
      </p:sp>
      <p:sp>
        <p:nvSpPr>
          <p:cNvPr id="15" name="文本框 14"/>
          <p:cNvSpPr txBox="1"/>
          <p:nvPr/>
        </p:nvSpPr>
        <p:spPr>
          <a:xfrm>
            <a:off x="8185212" y="5926723"/>
            <a:ext cx="351555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:codes\5-2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16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5.3</a:t>
            </a:r>
            <a:r>
              <a:rPr lang="zh-CN" altLang="en-US" dirty="0">
                <a:latin typeface="微软雅黑" panose="020B0503020204020204" pitchFamily="34" charset="-122"/>
                <a:ea typeface="微软雅黑" panose="020B0503020204020204" pitchFamily="34" charset="-122"/>
              </a:rPr>
              <a:t> 内存优化：避免中间结果的矩阵创建</a:t>
            </a:r>
          </a:p>
        </p:txBody>
      </p:sp>
      <p:sp>
        <p:nvSpPr>
          <p:cNvPr id="9" name="TextBox 8">
            <a:extLst>
              <a:ext uri="{FF2B5EF4-FFF2-40B4-BE49-F238E27FC236}">
                <a16:creationId xmlns:a16="http://schemas.microsoft.com/office/drawing/2014/main" id="{59A7088E-0F37-F5CC-2231-F0DA7B87A6CF}"/>
              </a:ext>
            </a:extLst>
          </p:cNvPr>
          <p:cNvSpPr txBox="1"/>
          <p:nvPr/>
        </p:nvSpPr>
        <p:spPr>
          <a:xfrm>
            <a:off x="613954" y="718821"/>
            <a:ext cx="2276585" cy="369332"/>
          </a:xfrm>
          <a:prstGeom prst="rect">
            <a:avLst/>
          </a:prstGeom>
          <a:noFill/>
        </p:spPr>
        <p:txBody>
          <a:bodyPr wrap="none" rtlCol="0">
            <a:spAutoFit/>
          </a:bodyPr>
          <a:lstStyle/>
          <a:p>
            <a:r>
              <a:rPr lang="en-CN" dirty="0"/>
              <a:t>例</a:t>
            </a:r>
            <a:r>
              <a:rPr lang="zh-CN" altLang="en-US" dirty="0"/>
              <a:t>：计算绝对值的和</a:t>
            </a:r>
            <a:endParaRPr dirty="0"/>
          </a:p>
        </p:txBody>
      </p:sp>
      <p:pic>
        <p:nvPicPr>
          <p:cNvPr id="10" name="Picture 9">
            <a:extLst>
              <a:ext uri="{FF2B5EF4-FFF2-40B4-BE49-F238E27FC236}">
                <a16:creationId xmlns:a16="http://schemas.microsoft.com/office/drawing/2014/main" id="{6CB5985A-BCB7-DAA1-9DAC-009BAE697FEF}"/>
              </a:ext>
            </a:extLst>
          </p:cNvPr>
          <p:cNvPicPr>
            <a:picLocks noChangeAspect="1"/>
          </p:cNvPicPr>
          <p:nvPr/>
        </p:nvPicPr>
        <p:blipFill>
          <a:blip r:embed="rId3"/>
          <a:stretch>
            <a:fillRect/>
          </a:stretch>
        </p:blipFill>
        <p:spPr>
          <a:xfrm>
            <a:off x="613954" y="1666421"/>
            <a:ext cx="5283200" cy="1435100"/>
          </a:xfrm>
          <a:prstGeom prst="rect">
            <a:avLst/>
          </a:prstGeom>
        </p:spPr>
      </p:pic>
      <p:sp>
        <p:nvSpPr>
          <p:cNvPr id="15" name="TextBox 14">
            <a:extLst>
              <a:ext uri="{FF2B5EF4-FFF2-40B4-BE49-F238E27FC236}">
                <a16:creationId xmlns:a16="http://schemas.microsoft.com/office/drawing/2014/main" id="{EDF97294-1452-B54C-BD67-69A6E3806388}"/>
              </a:ext>
            </a:extLst>
          </p:cNvPr>
          <p:cNvSpPr txBox="1"/>
          <p:nvPr/>
        </p:nvSpPr>
        <p:spPr>
          <a:xfrm>
            <a:off x="1087993" y="1297089"/>
            <a:ext cx="3862828" cy="369332"/>
          </a:xfrm>
          <a:prstGeom prst="rect">
            <a:avLst/>
          </a:prstGeom>
          <a:noFill/>
        </p:spPr>
        <p:txBody>
          <a:bodyPr wrap="square">
            <a:spAutoFit/>
          </a:bodyPr>
          <a:lstStyle/>
          <a:p>
            <a:r>
              <a:rPr lang="en-US" altLang="zh-CN" dirty="0"/>
              <a:t>🐢 </a:t>
            </a:r>
            <a:r>
              <a:rPr lang="zh-CN" altLang="en-US" dirty="0"/>
              <a:t>：</a:t>
            </a:r>
            <a:r>
              <a:rPr lang="en-US" altLang="zh-CN" dirty="0"/>
              <a:t>abs.(A) </a:t>
            </a:r>
            <a:r>
              <a:rPr lang="zh-CN" altLang="en-US" dirty="0"/>
              <a:t>会创建一个中间矩阵</a:t>
            </a:r>
            <a:endParaRPr dirty="0"/>
          </a:p>
        </p:txBody>
      </p:sp>
      <p:pic>
        <p:nvPicPr>
          <p:cNvPr id="16" name="Picture 15">
            <a:extLst>
              <a:ext uri="{FF2B5EF4-FFF2-40B4-BE49-F238E27FC236}">
                <a16:creationId xmlns:a16="http://schemas.microsoft.com/office/drawing/2014/main" id="{C325DDC1-8029-4D31-F528-61263D058389}"/>
              </a:ext>
            </a:extLst>
          </p:cNvPr>
          <p:cNvPicPr>
            <a:picLocks noChangeAspect="1"/>
          </p:cNvPicPr>
          <p:nvPr/>
        </p:nvPicPr>
        <p:blipFill>
          <a:blip r:embed="rId4"/>
          <a:stretch>
            <a:fillRect/>
          </a:stretch>
        </p:blipFill>
        <p:spPr>
          <a:xfrm>
            <a:off x="6574064" y="1666421"/>
            <a:ext cx="5182507" cy="3706850"/>
          </a:xfrm>
          <a:prstGeom prst="rect">
            <a:avLst/>
          </a:prstGeom>
        </p:spPr>
      </p:pic>
      <p:sp>
        <p:nvSpPr>
          <p:cNvPr id="17" name="TextBox 16">
            <a:extLst>
              <a:ext uri="{FF2B5EF4-FFF2-40B4-BE49-F238E27FC236}">
                <a16:creationId xmlns:a16="http://schemas.microsoft.com/office/drawing/2014/main" id="{9F1FE699-1F83-EDD0-0A7E-7477461FAD4B}"/>
              </a:ext>
            </a:extLst>
          </p:cNvPr>
          <p:cNvSpPr txBox="1"/>
          <p:nvPr/>
        </p:nvSpPr>
        <p:spPr>
          <a:xfrm>
            <a:off x="6678896" y="1300955"/>
            <a:ext cx="4899150" cy="369332"/>
          </a:xfrm>
          <a:prstGeom prst="rect">
            <a:avLst/>
          </a:prstGeom>
          <a:noFill/>
        </p:spPr>
        <p:txBody>
          <a:bodyPr wrap="square">
            <a:spAutoFit/>
          </a:bodyPr>
          <a:lstStyle/>
          <a:p>
            <a:r>
              <a:rPr lang="en-CN" dirty="0"/>
              <a:t>🚀</a:t>
            </a:r>
            <a:r>
              <a:rPr lang="en-US" altLang="zh-CN" dirty="0"/>
              <a:t> </a:t>
            </a:r>
            <a:r>
              <a:rPr lang="zh-CN" altLang="en-US" dirty="0"/>
              <a:t>：实际上 </a:t>
            </a:r>
            <a:r>
              <a:rPr lang="en-US" altLang="zh-CN" dirty="0"/>
              <a:t>abs</a:t>
            </a:r>
            <a:r>
              <a:rPr lang="zh-CN" altLang="en-US" dirty="0"/>
              <a:t> 的中间结果只需要用标量表示</a:t>
            </a:r>
            <a:endParaRPr dirty="0"/>
          </a:p>
        </p:txBody>
      </p:sp>
      <p:grpSp>
        <p:nvGrpSpPr>
          <p:cNvPr id="24" name="Group 23">
            <a:extLst>
              <a:ext uri="{FF2B5EF4-FFF2-40B4-BE49-F238E27FC236}">
                <a16:creationId xmlns:a16="http://schemas.microsoft.com/office/drawing/2014/main" id="{4C14AA32-88D7-A6DC-B105-2CA08F329EAB}"/>
              </a:ext>
            </a:extLst>
          </p:cNvPr>
          <p:cNvGrpSpPr/>
          <p:nvPr/>
        </p:nvGrpSpPr>
        <p:grpSpPr>
          <a:xfrm>
            <a:off x="13531" y="3387147"/>
            <a:ext cx="5974713" cy="3005773"/>
            <a:chOff x="13531" y="3387147"/>
            <a:chExt cx="5974713" cy="3005773"/>
          </a:xfrm>
        </p:grpSpPr>
        <p:grpSp>
          <p:nvGrpSpPr>
            <p:cNvPr id="22" name="Group 21">
              <a:extLst>
                <a:ext uri="{FF2B5EF4-FFF2-40B4-BE49-F238E27FC236}">
                  <a16:creationId xmlns:a16="http://schemas.microsoft.com/office/drawing/2014/main" id="{ADABE310-230F-3C71-B354-D7BDC2A96F56}"/>
                </a:ext>
              </a:extLst>
            </p:cNvPr>
            <p:cNvGrpSpPr/>
            <p:nvPr/>
          </p:nvGrpSpPr>
          <p:grpSpPr>
            <a:xfrm>
              <a:off x="613954" y="3387147"/>
              <a:ext cx="5283200" cy="1787432"/>
              <a:chOff x="613954" y="3387147"/>
              <a:chExt cx="5283200" cy="1787432"/>
            </a:xfrm>
          </p:grpSpPr>
          <p:sp>
            <p:nvSpPr>
              <p:cNvPr id="19" name="TextBox 18">
                <a:extLst>
                  <a:ext uri="{FF2B5EF4-FFF2-40B4-BE49-F238E27FC236}">
                    <a16:creationId xmlns:a16="http://schemas.microsoft.com/office/drawing/2014/main" id="{A4009852-4AD6-DFF3-CC88-249ADDCD433E}"/>
                  </a:ext>
                </a:extLst>
              </p:cNvPr>
              <p:cNvSpPr txBox="1"/>
              <p:nvPr/>
            </p:nvSpPr>
            <p:spPr>
              <a:xfrm>
                <a:off x="1087993" y="3387147"/>
                <a:ext cx="3862828" cy="369332"/>
              </a:xfrm>
              <a:prstGeom prst="rect">
                <a:avLst/>
              </a:prstGeom>
              <a:noFill/>
            </p:spPr>
            <p:txBody>
              <a:bodyPr wrap="square">
                <a:spAutoFit/>
              </a:bodyPr>
              <a:lstStyle/>
              <a:p>
                <a:r>
                  <a:rPr lang="en-CN" dirty="0"/>
                  <a:t>🚀</a:t>
                </a:r>
                <a:r>
                  <a:rPr lang="en-US" altLang="zh-CN" dirty="0"/>
                  <a:t> </a:t>
                </a:r>
                <a:r>
                  <a:rPr lang="zh-CN" altLang="en-US" dirty="0"/>
                  <a:t>：</a:t>
                </a:r>
                <a:r>
                  <a:rPr lang="zh-CN" altLang="en-CN" dirty="0"/>
                  <a:t>使用</a:t>
                </a:r>
                <a:r>
                  <a:rPr lang="zh-CN" altLang="en-US" dirty="0"/>
                  <a:t>流式版本的 </a:t>
                </a:r>
                <a:r>
                  <a:rPr lang="en-US" altLang="zh-CN" dirty="0"/>
                  <a:t>sum</a:t>
                </a:r>
                <a:endParaRPr dirty="0"/>
              </a:p>
            </p:txBody>
          </p:sp>
          <p:pic>
            <p:nvPicPr>
              <p:cNvPr id="21" name="Picture 20">
                <a:extLst>
                  <a:ext uri="{FF2B5EF4-FFF2-40B4-BE49-F238E27FC236}">
                    <a16:creationId xmlns:a16="http://schemas.microsoft.com/office/drawing/2014/main" id="{8A1BF60B-7030-3240-73B0-43A5032DEDCD}"/>
                  </a:ext>
                </a:extLst>
              </p:cNvPr>
              <p:cNvPicPr>
                <a:picLocks noChangeAspect="1"/>
              </p:cNvPicPr>
              <p:nvPr/>
            </p:nvPicPr>
            <p:blipFill>
              <a:blip r:embed="rId5"/>
              <a:stretch>
                <a:fillRect/>
              </a:stretch>
            </p:blipFill>
            <p:spPr>
              <a:xfrm>
                <a:off x="613954" y="3841079"/>
                <a:ext cx="5283200" cy="1333500"/>
              </a:xfrm>
              <a:prstGeom prst="rect">
                <a:avLst/>
              </a:prstGeom>
            </p:spPr>
          </p:pic>
        </p:grpSp>
        <p:sp>
          <p:nvSpPr>
            <p:cNvPr id="23" name="TextBox 22">
              <a:extLst>
                <a:ext uri="{FF2B5EF4-FFF2-40B4-BE49-F238E27FC236}">
                  <a16:creationId xmlns:a16="http://schemas.microsoft.com/office/drawing/2014/main" id="{57897753-2C6A-7CCF-D05D-A3EABC515339}"/>
                </a:ext>
              </a:extLst>
            </p:cNvPr>
            <p:cNvSpPr txBox="1"/>
            <p:nvPr/>
          </p:nvSpPr>
          <p:spPr>
            <a:xfrm>
              <a:off x="13531" y="6085143"/>
              <a:ext cx="5974713" cy="307777"/>
            </a:xfrm>
            <a:prstGeom prst="rect">
              <a:avLst/>
            </a:prstGeom>
            <a:noFill/>
          </p:spPr>
          <p:txBody>
            <a:bodyPr wrap="none" rtlCol="0">
              <a:spAutoFit/>
            </a:bodyPr>
            <a:lstStyle/>
            <a:p>
              <a:r>
                <a:rPr lang="en-US" sz="1400" dirty="0">
                  <a:solidFill>
                    <a:schemeClr val="tx1">
                      <a:lumMod val="50000"/>
                      <a:lumOff val="50000"/>
                    </a:schemeClr>
                  </a:solidFill>
                </a:rPr>
                <a:t>Julia </a:t>
              </a:r>
              <a:r>
                <a:rPr lang="en-US" sz="1400" dirty="0" err="1">
                  <a:solidFill>
                    <a:schemeClr val="tx1">
                      <a:lumMod val="50000"/>
                      <a:lumOff val="50000"/>
                    </a:schemeClr>
                  </a:solidFill>
                </a:rPr>
                <a:t>存在非常多高阶函数</a:t>
              </a:r>
              <a:r>
                <a:rPr lang="zh-CN" altLang="en-US" sz="1400" dirty="0">
                  <a:solidFill>
                    <a:schemeClr val="tx1">
                      <a:lumMod val="50000"/>
                      <a:lumOff val="50000"/>
                    </a:schemeClr>
                  </a:solidFill>
                </a:rPr>
                <a:t>，如 </a:t>
              </a:r>
              <a:r>
                <a:rPr lang="en-US" altLang="zh-CN" sz="1400" dirty="0">
                  <a:solidFill>
                    <a:schemeClr val="tx1">
                      <a:lumMod val="50000"/>
                      <a:lumOff val="50000"/>
                    </a:schemeClr>
                  </a:solidFill>
                </a:rPr>
                <a:t>map, reduce, sum, mean</a:t>
              </a:r>
              <a:r>
                <a:rPr lang="zh-CN" altLang="en-US" sz="1400" dirty="0">
                  <a:solidFill>
                    <a:schemeClr val="tx1">
                      <a:lumMod val="50000"/>
                      <a:lumOff val="50000"/>
                    </a:schemeClr>
                  </a:solidFill>
                </a:rPr>
                <a:t> 用于避免手写循环</a:t>
              </a:r>
              <a:endParaRPr sz="1400" dirty="0">
                <a:solidFill>
                  <a:schemeClr val="tx1">
                    <a:lumMod val="50000"/>
                    <a:lumOff val="50000"/>
                  </a:schemeClr>
                </a:solidFill>
              </a:endParaRPr>
            </a:p>
          </p:txBody>
        </p:sp>
      </p:grpSp>
      <p:sp>
        <p:nvSpPr>
          <p:cNvPr id="13" name="文本框 12"/>
          <p:cNvSpPr txBox="1"/>
          <p:nvPr/>
        </p:nvSpPr>
        <p:spPr>
          <a:xfrm>
            <a:off x="8185212" y="5926723"/>
            <a:ext cx="351555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 codes\ 5-3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55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5.4</a:t>
            </a:r>
            <a:r>
              <a:rPr lang="zh-CN" altLang="en-US" dirty="0">
                <a:latin typeface="微软雅黑" panose="020B0503020204020204" pitchFamily="34" charset="-122"/>
                <a:ea typeface="微软雅黑" panose="020B0503020204020204" pitchFamily="34" charset="-122"/>
              </a:rPr>
              <a:t> 内存优化：广播</a:t>
            </a:r>
          </a:p>
        </p:txBody>
      </p:sp>
      <p:sp>
        <p:nvSpPr>
          <p:cNvPr id="10" name="TextBox 9">
            <a:extLst>
              <a:ext uri="{FF2B5EF4-FFF2-40B4-BE49-F238E27FC236}">
                <a16:creationId xmlns:a16="http://schemas.microsoft.com/office/drawing/2014/main" id="{DED52830-665B-05A9-F3CF-E8EBE60E9C66}"/>
              </a:ext>
            </a:extLst>
          </p:cNvPr>
          <p:cNvSpPr txBox="1"/>
          <p:nvPr/>
        </p:nvSpPr>
        <p:spPr>
          <a:xfrm>
            <a:off x="613954" y="718821"/>
            <a:ext cx="6763390" cy="369332"/>
          </a:xfrm>
          <a:prstGeom prst="rect">
            <a:avLst/>
          </a:prstGeom>
          <a:noFill/>
        </p:spPr>
        <p:txBody>
          <a:bodyPr wrap="none" rtlCol="0">
            <a:spAutoFit/>
          </a:bodyPr>
          <a:lstStyle/>
          <a:p>
            <a:r>
              <a:rPr lang="en-CN" dirty="0"/>
              <a:t>广播本质上是</a:t>
            </a:r>
            <a:r>
              <a:rPr lang="zh-CN" altLang="en-US" dirty="0"/>
              <a:t> </a:t>
            </a:r>
            <a:r>
              <a:rPr lang="en-US" altLang="zh-CN" dirty="0"/>
              <a:t>for</a:t>
            </a:r>
            <a:r>
              <a:rPr lang="zh-CN" altLang="en-US" dirty="0"/>
              <a:t> 循环，它是对典型 </a:t>
            </a:r>
            <a:r>
              <a:rPr lang="en-US" altLang="zh-CN" dirty="0"/>
              <a:t>for</a:t>
            </a:r>
            <a:r>
              <a:rPr lang="zh-CN" altLang="en-US" dirty="0"/>
              <a:t> 循环用法的一层抽象封装</a:t>
            </a:r>
            <a:endParaRPr dirty="0"/>
          </a:p>
        </p:txBody>
      </p:sp>
      <p:pic>
        <p:nvPicPr>
          <p:cNvPr id="15" name="Picture 14">
            <a:extLst>
              <a:ext uri="{FF2B5EF4-FFF2-40B4-BE49-F238E27FC236}">
                <a16:creationId xmlns:a16="http://schemas.microsoft.com/office/drawing/2014/main" id="{61D95C23-2DCA-C97E-744C-89F2AE092DDA}"/>
              </a:ext>
            </a:extLst>
          </p:cNvPr>
          <p:cNvPicPr>
            <a:picLocks noChangeAspect="1"/>
          </p:cNvPicPr>
          <p:nvPr/>
        </p:nvPicPr>
        <p:blipFill>
          <a:blip r:embed="rId3"/>
          <a:stretch>
            <a:fillRect/>
          </a:stretch>
        </p:blipFill>
        <p:spPr>
          <a:xfrm>
            <a:off x="422004" y="1114278"/>
            <a:ext cx="4959893" cy="4148274"/>
          </a:xfrm>
          <a:prstGeom prst="rect">
            <a:avLst/>
          </a:prstGeom>
        </p:spPr>
      </p:pic>
      <p:sp>
        <p:nvSpPr>
          <p:cNvPr id="16" name="TextBox 15">
            <a:extLst>
              <a:ext uri="{FF2B5EF4-FFF2-40B4-BE49-F238E27FC236}">
                <a16:creationId xmlns:a16="http://schemas.microsoft.com/office/drawing/2014/main" id="{E585FF52-B626-E4FA-2D29-E377C6EF64D3}"/>
              </a:ext>
            </a:extLst>
          </p:cNvPr>
          <p:cNvSpPr txBox="1"/>
          <p:nvPr/>
        </p:nvSpPr>
        <p:spPr>
          <a:xfrm>
            <a:off x="422004" y="5405168"/>
            <a:ext cx="4729180" cy="338554"/>
          </a:xfrm>
          <a:prstGeom prst="rect">
            <a:avLst/>
          </a:prstGeom>
          <a:noFill/>
        </p:spPr>
        <p:txBody>
          <a:bodyPr wrap="none" rtlCol="0">
            <a:spAutoFit/>
          </a:bodyPr>
          <a:lstStyle/>
          <a:p>
            <a:r>
              <a:rPr lang="en-CN" sz="1600" dirty="0"/>
              <a:t>在</a:t>
            </a:r>
            <a:r>
              <a:rPr lang="zh-CN" altLang="en-US" sz="1600" dirty="0"/>
              <a:t> </a:t>
            </a:r>
            <a:r>
              <a:rPr lang="en-US" altLang="zh-CN" sz="1600" dirty="0"/>
              <a:t>Julia</a:t>
            </a:r>
            <a:r>
              <a:rPr lang="zh-CN" altLang="en-US" sz="1600" dirty="0"/>
              <a:t> 中，广播与 </a:t>
            </a:r>
            <a:r>
              <a:rPr lang="en-US" altLang="zh-CN" sz="1600" dirty="0"/>
              <a:t>for</a:t>
            </a:r>
            <a:r>
              <a:rPr lang="zh-CN" altLang="en-US" sz="1600" dirty="0"/>
              <a:t> 循环的行为与性能是一致的</a:t>
            </a:r>
            <a:endParaRPr lang="en-US" altLang="zh-CN" sz="1600" dirty="0"/>
          </a:p>
        </p:txBody>
      </p:sp>
      <p:grpSp>
        <p:nvGrpSpPr>
          <p:cNvPr id="22" name="Group 21">
            <a:extLst>
              <a:ext uri="{FF2B5EF4-FFF2-40B4-BE49-F238E27FC236}">
                <a16:creationId xmlns:a16="http://schemas.microsoft.com/office/drawing/2014/main" id="{E3A97394-540B-3BFA-74E5-26F7DB6ED0CF}"/>
              </a:ext>
            </a:extLst>
          </p:cNvPr>
          <p:cNvGrpSpPr/>
          <p:nvPr/>
        </p:nvGrpSpPr>
        <p:grpSpPr>
          <a:xfrm>
            <a:off x="5603237" y="1185398"/>
            <a:ext cx="6201714" cy="3668499"/>
            <a:chOff x="5603237" y="1185398"/>
            <a:chExt cx="6201714" cy="3668499"/>
          </a:xfrm>
        </p:grpSpPr>
        <p:pic>
          <p:nvPicPr>
            <p:cNvPr id="19" name="Picture 18">
              <a:extLst>
                <a:ext uri="{FF2B5EF4-FFF2-40B4-BE49-F238E27FC236}">
                  <a16:creationId xmlns:a16="http://schemas.microsoft.com/office/drawing/2014/main" id="{9CCBE227-7691-8714-A65E-833DB23F706B}"/>
                </a:ext>
              </a:extLst>
            </p:cNvPr>
            <p:cNvPicPr>
              <a:picLocks noChangeAspect="1"/>
            </p:cNvPicPr>
            <p:nvPr/>
          </p:nvPicPr>
          <p:blipFill>
            <a:blip r:embed="rId4"/>
            <a:stretch>
              <a:fillRect/>
            </a:stretch>
          </p:blipFill>
          <p:spPr>
            <a:xfrm>
              <a:off x="5603237" y="1185398"/>
              <a:ext cx="6201714" cy="2847892"/>
            </a:xfrm>
            <a:prstGeom prst="rect">
              <a:avLst/>
            </a:prstGeom>
          </p:spPr>
        </p:pic>
        <p:sp>
          <p:nvSpPr>
            <p:cNvPr id="21" name="TextBox 20">
              <a:extLst>
                <a:ext uri="{FF2B5EF4-FFF2-40B4-BE49-F238E27FC236}">
                  <a16:creationId xmlns:a16="http://schemas.microsoft.com/office/drawing/2014/main" id="{5AE4FB00-8CFA-D1BE-C1A2-99AAB8EB6B29}"/>
                </a:ext>
              </a:extLst>
            </p:cNvPr>
            <p:cNvSpPr txBox="1"/>
            <p:nvPr/>
          </p:nvSpPr>
          <p:spPr>
            <a:xfrm>
              <a:off x="6811976" y="4022900"/>
              <a:ext cx="3784236" cy="830997"/>
            </a:xfrm>
            <a:prstGeom prst="rect">
              <a:avLst/>
            </a:prstGeom>
            <a:noFill/>
          </p:spPr>
          <p:txBody>
            <a:bodyPr wrap="square" rtlCol="0">
              <a:spAutoFit/>
            </a:bodyPr>
            <a:lstStyle/>
            <a:p>
              <a:r>
                <a:rPr lang="en-CN" sz="1600" dirty="0"/>
                <a:t>对于</a:t>
              </a:r>
              <a:r>
                <a:rPr lang="zh-CN" altLang="en-US" sz="1600" dirty="0"/>
                <a:t> </a:t>
              </a:r>
              <a:r>
                <a:rPr lang="en-US" altLang="zh-CN" sz="1600" dirty="0"/>
                <a:t>MATLAB/Python</a:t>
              </a:r>
              <a:r>
                <a:rPr lang="zh-CN" altLang="en-US" sz="1600" dirty="0"/>
                <a:t> 来说，通过广播可以将 </a:t>
              </a:r>
              <a:r>
                <a:rPr lang="en-US" altLang="zh-CN" sz="1600" dirty="0"/>
                <a:t>for</a:t>
              </a:r>
              <a:r>
                <a:rPr lang="zh-CN" altLang="en-US" sz="1600" dirty="0"/>
                <a:t> 循环的展开转移到更高效的 </a:t>
              </a:r>
              <a:r>
                <a:rPr lang="en-US" altLang="zh-CN" sz="1600" dirty="0"/>
                <a:t>C</a:t>
              </a:r>
              <a:r>
                <a:rPr lang="zh-CN" altLang="en-US" sz="1600" dirty="0"/>
                <a:t> 层面进行，从而获得性能加速</a:t>
              </a:r>
              <a:endParaRPr lang="en-US" altLang="zh-CN" sz="1600" dirty="0"/>
            </a:p>
          </p:txBody>
        </p:sp>
      </p:grpSp>
      <p:sp>
        <p:nvSpPr>
          <p:cNvPr id="23" name="TextBox 22">
            <a:extLst>
              <a:ext uri="{FF2B5EF4-FFF2-40B4-BE49-F238E27FC236}">
                <a16:creationId xmlns:a16="http://schemas.microsoft.com/office/drawing/2014/main" id="{DD367E9A-407D-B8D2-4CAD-B9AF2817C8AC}"/>
              </a:ext>
            </a:extLst>
          </p:cNvPr>
          <p:cNvSpPr txBox="1"/>
          <p:nvPr/>
        </p:nvSpPr>
        <p:spPr>
          <a:xfrm>
            <a:off x="6811976" y="5112780"/>
            <a:ext cx="3784236" cy="584775"/>
          </a:xfrm>
          <a:prstGeom prst="rect">
            <a:avLst/>
          </a:prstGeom>
          <a:solidFill>
            <a:schemeClr val="accent4"/>
          </a:solidFill>
        </p:spPr>
        <p:txBody>
          <a:bodyPr wrap="square" rtlCol="0">
            <a:spAutoFit/>
          </a:bodyPr>
          <a:lstStyle/>
          <a:p>
            <a:r>
              <a:rPr lang="zh-CN" altLang="en-US" sz="1600" dirty="0"/>
              <a:t>广播本质上是一个性能优化的 </a:t>
            </a:r>
            <a:r>
              <a:rPr lang="en-US" altLang="zh-CN" sz="1600" dirty="0"/>
              <a:t>tradeoff</a:t>
            </a:r>
            <a:r>
              <a:rPr lang="zh-CN" altLang="en-US" sz="1600" dirty="0"/>
              <a:t> 取舍：它以更高的内存开销作为代价</a:t>
            </a:r>
            <a:endParaRPr lang="en-US" altLang="zh-CN" sz="1600" dirty="0"/>
          </a:p>
        </p:txBody>
      </p:sp>
      <p:sp>
        <p:nvSpPr>
          <p:cNvPr id="24" name="TextBox 23">
            <a:extLst>
              <a:ext uri="{FF2B5EF4-FFF2-40B4-BE49-F238E27FC236}">
                <a16:creationId xmlns:a16="http://schemas.microsoft.com/office/drawing/2014/main" id="{1372BDA3-0473-5D9E-0988-78C6DDF189A9}"/>
              </a:ext>
            </a:extLst>
          </p:cNvPr>
          <p:cNvSpPr txBox="1"/>
          <p:nvPr/>
        </p:nvSpPr>
        <p:spPr>
          <a:xfrm>
            <a:off x="-12470" y="6139179"/>
            <a:ext cx="8342348" cy="307777"/>
          </a:xfrm>
          <a:prstGeom prst="rect">
            <a:avLst/>
          </a:prstGeom>
          <a:noFill/>
        </p:spPr>
        <p:txBody>
          <a:bodyPr wrap="none" rtlCol="0">
            <a:spAutoFit/>
          </a:bodyPr>
          <a:lstStyle/>
          <a:p>
            <a:r>
              <a:rPr lang="zh-CN" altLang="en-US" sz="1400" dirty="0">
                <a:solidFill>
                  <a:schemeClr val="tx1">
                    <a:lumMod val="50000"/>
                    <a:lumOff val="50000"/>
                  </a:schemeClr>
                </a:solidFill>
              </a:rPr>
              <a:t>算子融合问题：深度学习与大规模 </a:t>
            </a:r>
            <a:r>
              <a:rPr lang="en-US" altLang="zh-CN" sz="1400" dirty="0">
                <a:solidFill>
                  <a:schemeClr val="tx1">
                    <a:lumMod val="50000"/>
                    <a:lumOff val="50000"/>
                  </a:schemeClr>
                </a:solidFill>
              </a:rPr>
              <a:t>AI</a:t>
            </a:r>
            <a:r>
              <a:rPr lang="zh-CN" altLang="en-US" sz="1400" dirty="0">
                <a:solidFill>
                  <a:schemeClr val="tx1">
                    <a:lumMod val="50000"/>
                    <a:lumOff val="50000"/>
                  </a:schemeClr>
                </a:solidFill>
              </a:rPr>
              <a:t> 模型训练中的内存墙问题大多数是因为广播的额外内存开销导致的</a:t>
            </a:r>
            <a:endParaRPr lang="en-US" altLang="zh-CN" sz="1400" dirty="0">
              <a:solidFill>
                <a:schemeClr val="tx1">
                  <a:lumMod val="50000"/>
                  <a:lumOff val="50000"/>
                </a:schemeClr>
              </a:solidFill>
            </a:endParaRPr>
          </a:p>
        </p:txBody>
      </p:sp>
    </p:spTree>
    <p:extLst>
      <p:ext uri="{BB962C8B-B14F-4D97-AF65-F5344CB8AC3E}">
        <p14:creationId xmlns:p14="http://schemas.microsoft.com/office/powerpoint/2010/main" val="67799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5.4</a:t>
            </a:r>
            <a:r>
              <a:rPr lang="zh-CN" altLang="en-US" dirty="0">
                <a:latin typeface="微软雅黑" panose="020B0503020204020204" pitchFamily="34" charset="-122"/>
                <a:ea typeface="微软雅黑" panose="020B0503020204020204" pitchFamily="34" charset="-122"/>
              </a:rPr>
              <a:t> 内存优化：广播</a:t>
            </a:r>
          </a:p>
        </p:txBody>
      </p:sp>
      <p:pic>
        <p:nvPicPr>
          <p:cNvPr id="3" name="Picture 2">
            <a:extLst>
              <a:ext uri="{FF2B5EF4-FFF2-40B4-BE49-F238E27FC236}">
                <a16:creationId xmlns:a16="http://schemas.microsoft.com/office/drawing/2014/main" id="{486E8560-45FB-4416-86BC-0B7FDD78959B}"/>
              </a:ext>
            </a:extLst>
          </p:cNvPr>
          <p:cNvPicPr>
            <a:picLocks noChangeAspect="1"/>
          </p:cNvPicPr>
          <p:nvPr/>
        </p:nvPicPr>
        <p:blipFill>
          <a:blip r:embed="rId3"/>
          <a:stretch>
            <a:fillRect/>
          </a:stretch>
        </p:blipFill>
        <p:spPr>
          <a:xfrm>
            <a:off x="527050" y="1894205"/>
            <a:ext cx="3522898" cy="2220595"/>
          </a:xfrm>
          <a:prstGeom prst="rect">
            <a:avLst/>
          </a:prstGeom>
        </p:spPr>
      </p:pic>
      <p:pic>
        <p:nvPicPr>
          <p:cNvPr id="4" name="Picture 3">
            <a:extLst>
              <a:ext uri="{FF2B5EF4-FFF2-40B4-BE49-F238E27FC236}">
                <a16:creationId xmlns:a16="http://schemas.microsoft.com/office/drawing/2014/main" id="{2ADBD509-FBD7-5F85-2BE2-6A45BBF6A4F7}"/>
              </a:ext>
            </a:extLst>
          </p:cNvPr>
          <p:cNvPicPr>
            <a:picLocks noChangeAspect="1"/>
          </p:cNvPicPr>
          <p:nvPr/>
        </p:nvPicPr>
        <p:blipFill>
          <a:blip r:embed="rId4"/>
          <a:stretch>
            <a:fillRect/>
          </a:stretch>
        </p:blipFill>
        <p:spPr>
          <a:xfrm>
            <a:off x="527050" y="4988541"/>
            <a:ext cx="4365781" cy="934739"/>
          </a:xfrm>
          <a:prstGeom prst="rect">
            <a:avLst/>
          </a:prstGeom>
        </p:spPr>
      </p:pic>
      <p:pic>
        <p:nvPicPr>
          <p:cNvPr id="5" name="Picture 4">
            <a:extLst>
              <a:ext uri="{FF2B5EF4-FFF2-40B4-BE49-F238E27FC236}">
                <a16:creationId xmlns:a16="http://schemas.microsoft.com/office/drawing/2014/main" id="{61573CFA-3227-AFA3-6E5E-2FBA6F7BC930}"/>
              </a:ext>
            </a:extLst>
          </p:cNvPr>
          <p:cNvPicPr>
            <a:picLocks noChangeAspect="1"/>
          </p:cNvPicPr>
          <p:nvPr/>
        </p:nvPicPr>
        <p:blipFill>
          <a:blip r:embed="rId5"/>
          <a:stretch>
            <a:fillRect/>
          </a:stretch>
        </p:blipFill>
        <p:spPr>
          <a:xfrm>
            <a:off x="6096000" y="2147224"/>
            <a:ext cx="5422899" cy="2563552"/>
          </a:xfrm>
          <a:prstGeom prst="rect">
            <a:avLst/>
          </a:prstGeom>
        </p:spPr>
      </p:pic>
      <p:sp>
        <p:nvSpPr>
          <p:cNvPr id="6" name="TextBox 5">
            <a:extLst>
              <a:ext uri="{FF2B5EF4-FFF2-40B4-BE49-F238E27FC236}">
                <a16:creationId xmlns:a16="http://schemas.microsoft.com/office/drawing/2014/main" id="{B5D68C88-8935-5C65-70C5-17077D22295F}"/>
              </a:ext>
            </a:extLst>
          </p:cNvPr>
          <p:cNvSpPr txBox="1"/>
          <p:nvPr/>
        </p:nvSpPr>
        <p:spPr>
          <a:xfrm>
            <a:off x="527050" y="1463040"/>
            <a:ext cx="3983990" cy="377989"/>
          </a:xfrm>
          <a:prstGeom prst="rect">
            <a:avLst/>
          </a:prstGeom>
          <a:noFill/>
        </p:spPr>
        <p:txBody>
          <a:bodyPr wrap="square" rtlCol="0">
            <a:spAutoFit/>
          </a:bodyPr>
          <a:lstStyle/>
          <a:p>
            <a:pPr algn="l">
              <a:lnSpc>
                <a:spcPct val="125000"/>
              </a:lnSpc>
            </a:pPr>
            <a:r>
              <a:rPr lang="en-CN" sz="16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Python</a:t>
            </a:r>
            <a:r>
              <a:rPr lang="en-US" altLang="zh-CN" sz="16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/MATLAB </a:t>
            </a:r>
            <a:r>
              <a:rPr lang="zh-CN" altLang="en-US" sz="16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中常见的向量化风格编程</a:t>
            </a:r>
            <a:endParaRPr lang="en-CN" sz="16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endParaRPr>
          </a:p>
        </p:txBody>
      </p:sp>
      <p:sp>
        <p:nvSpPr>
          <p:cNvPr id="7" name="TextBox 6">
            <a:extLst>
              <a:ext uri="{FF2B5EF4-FFF2-40B4-BE49-F238E27FC236}">
                <a16:creationId xmlns:a16="http://schemas.microsoft.com/office/drawing/2014/main" id="{D0C2002B-C2A3-A10C-CEEB-8B2482FED980}"/>
              </a:ext>
            </a:extLst>
          </p:cNvPr>
          <p:cNvSpPr txBox="1"/>
          <p:nvPr/>
        </p:nvSpPr>
        <p:spPr>
          <a:xfrm>
            <a:off x="488315" y="4429995"/>
            <a:ext cx="3522898" cy="377989"/>
          </a:xfrm>
          <a:prstGeom prst="rect">
            <a:avLst/>
          </a:prstGeom>
          <a:noFill/>
        </p:spPr>
        <p:txBody>
          <a:bodyPr wrap="square" rtlCol="0">
            <a:spAutoFit/>
          </a:bodyPr>
          <a:lstStyle/>
          <a:p>
            <a:pPr algn="l">
              <a:lnSpc>
                <a:spcPct val="125000"/>
              </a:lnSpc>
            </a:pPr>
            <a:r>
              <a:rPr lang="en-CN" sz="16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但在</a:t>
            </a:r>
            <a:r>
              <a:rPr lang="zh-CN" altLang="en-US" sz="16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 </a:t>
            </a:r>
            <a:r>
              <a:rPr lang="en-US" altLang="zh-CN" sz="16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Julia</a:t>
            </a:r>
            <a:r>
              <a:rPr lang="zh-CN" altLang="en-US" sz="16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 中更多的是标量实现</a:t>
            </a:r>
            <a:r>
              <a:rPr lang="en-US" altLang="zh-CN" sz="16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a:t>
            </a:r>
            <a:r>
              <a:rPr lang="zh-CN" altLang="en-US" sz="16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广播</a:t>
            </a:r>
            <a:endParaRPr lang="en-CN" sz="16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endParaRPr>
          </a:p>
        </p:txBody>
      </p:sp>
      <p:sp>
        <p:nvSpPr>
          <p:cNvPr id="8" name="TextBox 7">
            <a:extLst>
              <a:ext uri="{FF2B5EF4-FFF2-40B4-BE49-F238E27FC236}">
                <a16:creationId xmlns:a16="http://schemas.microsoft.com/office/drawing/2014/main" id="{ACAAE80A-1B8C-FBDC-3DC2-4E4A891D1722}"/>
              </a:ext>
            </a:extLst>
          </p:cNvPr>
          <p:cNvSpPr txBox="1"/>
          <p:nvPr/>
        </p:nvSpPr>
        <p:spPr>
          <a:xfrm>
            <a:off x="613954" y="718821"/>
            <a:ext cx="8287846" cy="369332"/>
          </a:xfrm>
          <a:prstGeom prst="rect">
            <a:avLst/>
          </a:prstGeom>
          <a:noFill/>
        </p:spPr>
        <p:txBody>
          <a:bodyPr wrap="none" rtlCol="0">
            <a:spAutoFit/>
          </a:bodyPr>
          <a:lstStyle/>
          <a:p>
            <a:r>
              <a:rPr lang="en-US" dirty="0"/>
              <a:t>Julia </a:t>
            </a:r>
            <a:r>
              <a:rPr lang="zh-CN" altLang="en-US" dirty="0"/>
              <a:t>有很好的向量化编程支持：但它的主要目的是为了简化写法而不是加速代码</a:t>
            </a:r>
          </a:p>
        </p:txBody>
      </p:sp>
      <p:sp>
        <p:nvSpPr>
          <p:cNvPr id="9" name="文本框 8"/>
          <p:cNvSpPr txBox="1"/>
          <p:nvPr/>
        </p:nvSpPr>
        <p:spPr>
          <a:xfrm>
            <a:off x="8185212" y="5926723"/>
            <a:ext cx="351555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:codes\5-4</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497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5.4</a:t>
            </a:r>
            <a:r>
              <a:rPr lang="zh-CN" altLang="en-US" dirty="0">
                <a:latin typeface="微软雅黑" panose="020B0503020204020204" pitchFamily="34" charset="-122"/>
                <a:ea typeface="微软雅黑" panose="020B0503020204020204" pitchFamily="34" charset="-122"/>
              </a:rPr>
              <a:t> 内存优化：广播</a:t>
            </a:r>
          </a:p>
        </p:txBody>
      </p:sp>
      <p:sp>
        <p:nvSpPr>
          <p:cNvPr id="11" name="TextBox 10">
            <a:extLst>
              <a:ext uri="{FF2B5EF4-FFF2-40B4-BE49-F238E27FC236}">
                <a16:creationId xmlns:a16="http://schemas.microsoft.com/office/drawing/2014/main" id="{BCCA5121-616D-1D55-0F6A-3EABEF3CD7B7}"/>
              </a:ext>
            </a:extLst>
          </p:cNvPr>
          <p:cNvSpPr txBox="1"/>
          <p:nvPr/>
        </p:nvSpPr>
        <p:spPr>
          <a:xfrm>
            <a:off x="5078643" y="1127153"/>
            <a:ext cx="409086" cy="449354"/>
          </a:xfrm>
          <a:prstGeom prst="rect">
            <a:avLst/>
          </a:prstGeom>
          <a:noFill/>
        </p:spPr>
        <p:txBody>
          <a:bodyPr wrap="none" rtlCol="0">
            <a:spAutoFit/>
          </a:bodyPr>
          <a:lstStyle/>
          <a:p>
            <a:pPr algn="l">
              <a:lnSpc>
                <a:spcPct val="125000"/>
              </a:lnSpc>
            </a:pPr>
            <a:r>
              <a:rPr lang="en-CN" sz="20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vs</a:t>
            </a:r>
          </a:p>
        </p:txBody>
      </p:sp>
      <p:pic>
        <p:nvPicPr>
          <p:cNvPr id="14" name="Picture 13">
            <a:extLst>
              <a:ext uri="{FF2B5EF4-FFF2-40B4-BE49-F238E27FC236}">
                <a16:creationId xmlns:a16="http://schemas.microsoft.com/office/drawing/2014/main" id="{CF19A893-0EE0-ABF7-E393-8898737D4FF4}"/>
              </a:ext>
            </a:extLst>
          </p:cNvPr>
          <p:cNvPicPr>
            <a:picLocks noChangeAspect="1"/>
          </p:cNvPicPr>
          <p:nvPr/>
        </p:nvPicPr>
        <p:blipFill>
          <a:blip r:embed="rId3"/>
          <a:stretch>
            <a:fillRect/>
          </a:stretch>
        </p:blipFill>
        <p:spPr>
          <a:xfrm>
            <a:off x="653315" y="1088077"/>
            <a:ext cx="2875828" cy="647062"/>
          </a:xfrm>
          <a:prstGeom prst="rect">
            <a:avLst/>
          </a:prstGeom>
        </p:spPr>
      </p:pic>
      <p:pic>
        <p:nvPicPr>
          <p:cNvPr id="15" name="Picture 14">
            <a:extLst>
              <a:ext uri="{FF2B5EF4-FFF2-40B4-BE49-F238E27FC236}">
                <a16:creationId xmlns:a16="http://schemas.microsoft.com/office/drawing/2014/main" id="{0D102470-7C86-190C-8D57-3474EF093120}"/>
              </a:ext>
            </a:extLst>
          </p:cNvPr>
          <p:cNvPicPr>
            <a:picLocks noChangeAspect="1"/>
          </p:cNvPicPr>
          <p:nvPr/>
        </p:nvPicPr>
        <p:blipFill>
          <a:blip r:embed="rId4"/>
          <a:stretch>
            <a:fillRect/>
          </a:stretch>
        </p:blipFill>
        <p:spPr>
          <a:xfrm>
            <a:off x="8168063" y="1093944"/>
            <a:ext cx="2875818" cy="647059"/>
          </a:xfrm>
          <a:prstGeom prst="rect">
            <a:avLst/>
          </a:prstGeom>
        </p:spPr>
      </p:pic>
      <p:pic>
        <p:nvPicPr>
          <p:cNvPr id="18" name="Picture 17">
            <a:extLst>
              <a:ext uri="{FF2B5EF4-FFF2-40B4-BE49-F238E27FC236}">
                <a16:creationId xmlns:a16="http://schemas.microsoft.com/office/drawing/2014/main" id="{435D80A4-AED4-F33A-798A-1E07788FFC89}"/>
              </a:ext>
            </a:extLst>
          </p:cNvPr>
          <p:cNvPicPr>
            <a:picLocks noChangeAspect="1"/>
          </p:cNvPicPr>
          <p:nvPr/>
        </p:nvPicPr>
        <p:blipFill>
          <a:blip r:embed="rId5"/>
          <a:stretch>
            <a:fillRect/>
          </a:stretch>
        </p:blipFill>
        <p:spPr>
          <a:xfrm>
            <a:off x="4403337" y="1841172"/>
            <a:ext cx="4307827" cy="1974421"/>
          </a:xfrm>
          <a:prstGeom prst="rect">
            <a:avLst/>
          </a:prstGeom>
        </p:spPr>
      </p:pic>
      <p:grpSp>
        <p:nvGrpSpPr>
          <p:cNvPr id="22" name="Group 21">
            <a:extLst>
              <a:ext uri="{FF2B5EF4-FFF2-40B4-BE49-F238E27FC236}">
                <a16:creationId xmlns:a16="http://schemas.microsoft.com/office/drawing/2014/main" id="{8C7C764C-D2EA-AFA1-5234-0E3A68145DBA}"/>
              </a:ext>
            </a:extLst>
          </p:cNvPr>
          <p:cNvGrpSpPr/>
          <p:nvPr/>
        </p:nvGrpSpPr>
        <p:grpSpPr>
          <a:xfrm>
            <a:off x="653315" y="1841172"/>
            <a:ext cx="10500344" cy="4242696"/>
            <a:chOff x="664929" y="2117390"/>
            <a:chExt cx="10500344" cy="4242696"/>
          </a:xfrm>
        </p:grpSpPr>
        <p:cxnSp>
          <p:nvCxnSpPr>
            <p:cNvPr id="12" name="Straight Arrow Connector 11">
              <a:extLst>
                <a:ext uri="{FF2B5EF4-FFF2-40B4-BE49-F238E27FC236}">
                  <a16:creationId xmlns:a16="http://schemas.microsoft.com/office/drawing/2014/main" id="{6E945D39-0047-2F5F-938F-D72B8243DEE6}"/>
                </a:ext>
              </a:extLst>
            </p:cNvPr>
            <p:cNvCxnSpPr>
              <a:cxnSpLocks/>
            </p:cNvCxnSpPr>
            <p:nvPr/>
          </p:nvCxnSpPr>
          <p:spPr>
            <a:xfrm>
              <a:off x="821036" y="2117390"/>
              <a:ext cx="0" cy="862649"/>
            </a:xfrm>
            <a:prstGeom prst="straightConnector1">
              <a:avLst/>
            </a:prstGeom>
            <a:ln w="1270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0D5D71-8E6B-6E42-3F8D-F2FC8C1C0794}"/>
                </a:ext>
              </a:extLst>
            </p:cNvPr>
            <p:cNvCxnSpPr>
              <a:cxnSpLocks/>
            </p:cNvCxnSpPr>
            <p:nvPr/>
          </p:nvCxnSpPr>
          <p:spPr>
            <a:xfrm>
              <a:off x="10962640" y="2117390"/>
              <a:ext cx="0" cy="2248866"/>
            </a:xfrm>
            <a:prstGeom prst="straightConnector1">
              <a:avLst/>
            </a:prstGeom>
            <a:ln w="1270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D5ACFE7-4D73-01AC-2C8F-698471C3C94D}"/>
                </a:ext>
              </a:extLst>
            </p:cNvPr>
            <p:cNvPicPr>
              <a:picLocks noChangeAspect="1"/>
            </p:cNvPicPr>
            <p:nvPr/>
          </p:nvPicPr>
          <p:blipFill>
            <a:blip r:embed="rId6"/>
            <a:stretch>
              <a:fillRect/>
            </a:stretch>
          </p:blipFill>
          <p:spPr>
            <a:xfrm>
              <a:off x="664929" y="3058160"/>
              <a:ext cx="3629317" cy="3216572"/>
            </a:xfrm>
            <a:prstGeom prst="rect">
              <a:avLst/>
            </a:prstGeom>
          </p:spPr>
        </p:pic>
        <p:pic>
          <p:nvPicPr>
            <p:cNvPr id="17" name="Picture 16">
              <a:extLst>
                <a:ext uri="{FF2B5EF4-FFF2-40B4-BE49-F238E27FC236}">
                  <a16:creationId xmlns:a16="http://schemas.microsoft.com/office/drawing/2014/main" id="{AF6479DC-62C1-057B-8674-63BC753F4880}"/>
                </a:ext>
              </a:extLst>
            </p:cNvPr>
            <p:cNvPicPr>
              <a:picLocks noChangeAspect="1"/>
            </p:cNvPicPr>
            <p:nvPr/>
          </p:nvPicPr>
          <p:blipFill>
            <a:blip r:embed="rId7"/>
            <a:stretch>
              <a:fillRect/>
            </a:stretch>
          </p:blipFill>
          <p:spPr>
            <a:xfrm>
              <a:off x="7284153" y="4366256"/>
              <a:ext cx="3881120" cy="1993830"/>
            </a:xfrm>
            <a:prstGeom prst="rect">
              <a:avLst/>
            </a:prstGeom>
          </p:spPr>
        </p:pic>
        <p:sp>
          <p:nvSpPr>
            <p:cNvPr id="20" name="TextBox 19">
              <a:extLst>
                <a:ext uri="{FF2B5EF4-FFF2-40B4-BE49-F238E27FC236}">
                  <a16:creationId xmlns:a16="http://schemas.microsoft.com/office/drawing/2014/main" id="{DB9E00C9-A9BE-CCA6-5245-AA635029DAD7}"/>
                </a:ext>
              </a:extLst>
            </p:cNvPr>
            <p:cNvSpPr txBox="1"/>
            <p:nvPr/>
          </p:nvSpPr>
          <p:spPr>
            <a:xfrm>
              <a:off x="913206" y="2117390"/>
              <a:ext cx="1261884" cy="342273"/>
            </a:xfrm>
            <a:prstGeom prst="rect">
              <a:avLst/>
            </a:prstGeom>
            <a:noFill/>
          </p:spPr>
          <p:txBody>
            <a:bodyPr wrap="none" rtlCol="0">
              <a:spAutoFit/>
            </a:bodyPr>
            <a:lstStyle/>
            <a:p>
              <a:pPr algn="l">
                <a:lnSpc>
                  <a:spcPct val="125000"/>
                </a:lnSpc>
              </a:pPr>
              <a:r>
                <a:rPr lang="en-CN" sz="1400" dirty="0">
                  <a:latin typeface="等线" panose="02010600030101010101" pitchFamily="2" charset="-122"/>
                  <a:ea typeface="等线" panose="02010600030101010101" pitchFamily="2" charset="-122"/>
                </a:rPr>
                <a:t>背后</a:t>
              </a:r>
              <a:r>
                <a:rPr lang="en-US" sz="1400" dirty="0" err="1">
                  <a:latin typeface="等线" panose="02010600030101010101" pitchFamily="2" charset="-122"/>
                  <a:ea typeface="等线" panose="02010600030101010101" pitchFamily="2" charset="-122"/>
                </a:rPr>
                <a:t>发生的是</a:t>
              </a:r>
              <a:endParaRPr lang="en-CN" sz="1400" dirty="0">
                <a:latin typeface="等线" panose="02010600030101010101" pitchFamily="2" charset="-122"/>
                <a:ea typeface="等线" panose="02010600030101010101" pitchFamily="2" charset="-122"/>
              </a:endParaRPr>
            </a:p>
          </p:txBody>
        </p:sp>
        <p:sp>
          <p:nvSpPr>
            <p:cNvPr id="21" name="TextBox 20">
              <a:extLst>
                <a:ext uri="{FF2B5EF4-FFF2-40B4-BE49-F238E27FC236}">
                  <a16:creationId xmlns:a16="http://schemas.microsoft.com/office/drawing/2014/main" id="{D697EB13-59AC-03B6-B2BE-A426A4F8F71D}"/>
                </a:ext>
              </a:extLst>
            </p:cNvPr>
            <p:cNvSpPr txBox="1"/>
            <p:nvPr/>
          </p:nvSpPr>
          <p:spPr>
            <a:xfrm>
              <a:off x="9700756" y="2808901"/>
              <a:ext cx="1261884" cy="342273"/>
            </a:xfrm>
            <a:prstGeom prst="rect">
              <a:avLst/>
            </a:prstGeom>
            <a:noFill/>
          </p:spPr>
          <p:txBody>
            <a:bodyPr wrap="none" rtlCol="0">
              <a:spAutoFit/>
            </a:bodyPr>
            <a:lstStyle/>
            <a:p>
              <a:pPr algn="l">
                <a:lnSpc>
                  <a:spcPct val="125000"/>
                </a:lnSpc>
              </a:pPr>
              <a:r>
                <a:rPr lang="en-CN" sz="1400" dirty="0">
                  <a:latin typeface="等线" panose="02010600030101010101" pitchFamily="2" charset="-122"/>
                  <a:ea typeface="等线" panose="02010600030101010101" pitchFamily="2" charset="-122"/>
                </a:rPr>
                <a:t>背后</a:t>
              </a:r>
              <a:r>
                <a:rPr lang="en-US" sz="1400" dirty="0" err="1">
                  <a:latin typeface="等线" panose="02010600030101010101" pitchFamily="2" charset="-122"/>
                  <a:ea typeface="等线" panose="02010600030101010101" pitchFamily="2" charset="-122"/>
                </a:rPr>
                <a:t>发生的是</a:t>
              </a:r>
              <a:endParaRPr lang="en-CN" sz="1400" dirty="0">
                <a:latin typeface="等线" panose="02010600030101010101" pitchFamily="2" charset="-122"/>
                <a:ea typeface="等线" panose="02010600030101010101" pitchFamily="2" charset="-122"/>
              </a:endParaRPr>
            </a:p>
          </p:txBody>
        </p:sp>
      </p:grpSp>
      <p:sp>
        <p:nvSpPr>
          <p:cNvPr id="24" name="TextBox 23">
            <a:extLst>
              <a:ext uri="{FF2B5EF4-FFF2-40B4-BE49-F238E27FC236}">
                <a16:creationId xmlns:a16="http://schemas.microsoft.com/office/drawing/2014/main" id="{07ACF395-DF67-BE4F-EAD5-EBF78F23EF43}"/>
              </a:ext>
            </a:extLst>
          </p:cNvPr>
          <p:cNvSpPr txBox="1"/>
          <p:nvPr/>
        </p:nvSpPr>
        <p:spPr>
          <a:xfrm>
            <a:off x="613954" y="688341"/>
            <a:ext cx="9637575" cy="369332"/>
          </a:xfrm>
          <a:prstGeom prst="rect">
            <a:avLst/>
          </a:prstGeom>
          <a:noFill/>
        </p:spPr>
        <p:txBody>
          <a:bodyPr wrap="none" rtlCol="0">
            <a:spAutoFit/>
          </a:bodyPr>
          <a:lstStyle/>
          <a:p>
            <a:r>
              <a:rPr lang="en-US" dirty="0"/>
              <a:t>Julia </a:t>
            </a:r>
            <a:r>
              <a:rPr lang="zh-CN" altLang="en-US" dirty="0"/>
              <a:t>的广播会尽可能多地融合连续的点运算符进一个 </a:t>
            </a:r>
            <a:r>
              <a:rPr lang="en-US" dirty="0"/>
              <a:t>for </a:t>
            </a:r>
            <a:r>
              <a:rPr lang="zh-CN" altLang="en-US" dirty="0"/>
              <a:t>循环</a:t>
            </a:r>
            <a:r>
              <a:rPr lang="en-US" altLang="zh-CN" dirty="0"/>
              <a:t>: </a:t>
            </a:r>
            <a:r>
              <a:rPr lang="zh-CN" altLang="en-US" dirty="0"/>
              <a:t>更少的内存开销和更高的性能</a:t>
            </a:r>
          </a:p>
        </p:txBody>
      </p:sp>
      <p:sp>
        <p:nvSpPr>
          <p:cNvPr id="28" name="TextBox 27">
            <a:extLst>
              <a:ext uri="{FF2B5EF4-FFF2-40B4-BE49-F238E27FC236}">
                <a16:creationId xmlns:a16="http://schemas.microsoft.com/office/drawing/2014/main" id="{12FC3E5C-7BC6-9D25-109C-D7A7778F645E}"/>
              </a:ext>
            </a:extLst>
          </p:cNvPr>
          <p:cNvSpPr txBox="1"/>
          <p:nvPr/>
        </p:nvSpPr>
        <p:spPr>
          <a:xfrm>
            <a:off x="-1" y="6095945"/>
            <a:ext cx="4403337" cy="307777"/>
          </a:xfrm>
          <a:prstGeom prst="rect">
            <a:avLst/>
          </a:prstGeom>
          <a:noFill/>
        </p:spPr>
        <p:txBody>
          <a:bodyPr wrap="square">
            <a:spAutoFit/>
          </a:bodyPr>
          <a:lstStyle/>
          <a:p>
            <a:r>
              <a:rPr lang="en-US" sz="1400" dirty="0" err="1">
                <a:solidFill>
                  <a:schemeClr val="tx1">
                    <a:lumMod val="50000"/>
                    <a:lumOff val="50000"/>
                  </a:schemeClr>
                </a:solidFill>
              </a:rPr>
              <a:t>更多阅读</a:t>
            </a:r>
            <a:r>
              <a:rPr lang="zh-CN" altLang="en-US" sz="1400" dirty="0">
                <a:solidFill>
                  <a:schemeClr val="tx1">
                    <a:lumMod val="50000"/>
                    <a:lumOff val="50000"/>
                  </a:schemeClr>
                </a:solidFill>
              </a:rPr>
              <a:t>：</a:t>
            </a:r>
            <a:r>
              <a:rPr lang="en-US" sz="1400" dirty="0">
                <a:solidFill>
                  <a:schemeClr val="tx1">
                    <a:lumMod val="50000"/>
                    <a:lumOff val="50000"/>
                  </a:schemeClr>
                </a:solidFill>
                <a:hlinkClick r:id="rId8">
                  <a:extLst>
                    <a:ext uri="{A12FA001-AC4F-418D-AE19-62706E023703}">
                      <ahyp:hlinkClr xmlns:ahyp="http://schemas.microsoft.com/office/drawing/2018/hyperlinkcolor" val="tx"/>
                    </a:ext>
                  </a:extLst>
                </a:hlinkClick>
              </a:rPr>
              <a:t>More Dots: Syntactic Loop Fusion in Julia</a:t>
            </a:r>
            <a:endParaRPr sz="1400" dirty="0">
              <a:solidFill>
                <a:schemeClr val="tx1">
                  <a:lumMod val="50000"/>
                  <a:lumOff val="50000"/>
                </a:schemeClr>
              </a:solidFill>
            </a:endParaRPr>
          </a:p>
        </p:txBody>
      </p:sp>
    </p:spTree>
    <p:extLst>
      <p:ext uri="{BB962C8B-B14F-4D97-AF65-F5344CB8AC3E}">
        <p14:creationId xmlns:p14="http://schemas.microsoft.com/office/powerpoint/2010/main" val="192081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5.5</a:t>
            </a:r>
            <a:r>
              <a:rPr lang="zh-CN" altLang="en-US" dirty="0">
                <a:latin typeface="微软雅黑" panose="020B0503020204020204" pitchFamily="34" charset="-122"/>
                <a:ea typeface="微软雅黑" panose="020B0503020204020204" pitchFamily="34" charset="-122"/>
              </a:rPr>
              <a:t> 内存优化：综合案例</a:t>
            </a:r>
          </a:p>
        </p:txBody>
      </p:sp>
      <p:sp>
        <p:nvSpPr>
          <p:cNvPr id="9" name="TextBox 8">
            <a:extLst>
              <a:ext uri="{FF2B5EF4-FFF2-40B4-BE49-F238E27FC236}">
                <a16:creationId xmlns:a16="http://schemas.microsoft.com/office/drawing/2014/main" id="{59A7088E-0F37-F5CC-2231-F0DA7B87A6CF}"/>
              </a:ext>
            </a:extLst>
          </p:cNvPr>
          <p:cNvSpPr txBox="1"/>
          <p:nvPr/>
        </p:nvSpPr>
        <p:spPr>
          <a:xfrm>
            <a:off x="613954" y="718821"/>
            <a:ext cx="2456122" cy="369332"/>
          </a:xfrm>
          <a:prstGeom prst="rect">
            <a:avLst/>
          </a:prstGeom>
          <a:noFill/>
        </p:spPr>
        <p:txBody>
          <a:bodyPr wrap="none" rtlCol="0">
            <a:spAutoFit/>
          </a:bodyPr>
          <a:lstStyle/>
          <a:p>
            <a:r>
              <a:rPr lang="en-CN" dirty="0"/>
              <a:t>例</a:t>
            </a:r>
            <a:r>
              <a:rPr lang="zh-CN" altLang="en-US" dirty="0"/>
              <a:t>：计算</a:t>
            </a:r>
            <a:r>
              <a:rPr lang="en-US" altLang="zh-CN" dirty="0"/>
              <a:t> </a:t>
            </a:r>
            <a:r>
              <a:rPr lang="en-US" altLang="zh-CN" sz="18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kurtosis </a:t>
            </a:r>
            <a:r>
              <a:rPr lang="zh-CN" altLang="en-US" sz="18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峰值</a:t>
            </a:r>
            <a:endParaRPr dirty="0"/>
          </a:p>
        </p:txBody>
      </p:sp>
      <p:grpSp>
        <p:nvGrpSpPr>
          <p:cNvPr id="13" name="Group 12">
            <a:extLst>
              <a:ext uri="{FF2B5EF4-FFF2-40B4-BE49-F238E27FC236}">
                <a16:creationId xmlns:a16="http://schemas.microsoft.com/office/drawing/2014/main" id="{E8731178-B55F-9C56-2269-1477D0E65DED}"/>
              </a:ext>
            </a:extLst>
          </p:cNvPr>
          <p:cNvGrpSpPr/>
          <p:nvPr/>
        </p:nvGrpSpPr>
        <p:grpSpPr>
          <a:xfrm>
            <a:off x="386396" y="688270"/>
            <a:ext cx="6462000" cy="1760700"/>
            <a:chOff x="396000" y="805995"/>
            <a:chExt cx="6462000" cy="1760700"/>
          </a:xfrm>
        </p:grpSpPr>
        <p:pic>
          <p:nvPicPr>
            <p:cNvPr id="2" name="Picture 1">
              <a:extLst>
                <a:ext uri="{FF2B5EF4-FFF2-40B4-BE49-F238E27FC236}">
                  <a16:creationId xmlns:a16="http://schemas.microsoft.com/office/drawing/2014/main" id="{B637B1F4-BCDF-E29A-571D-126A0F3DE405}"/>
                </a:ext>
              </a:extLst>
            </p:cNvPr>
            <p:cNvPicPr>
              <a:picLocks noChangeAspect="1"/>
            </p:cNvPicPr>
            <p:nvPr/>
          </p:nvPicPr>
          <p:blipFill>
            <a:blip r:embed="rId3"/>
            <a:stretch>
              <a:fillRect/>
            </a:stretch>
          </p:blipFill>
          <p:spPr>
            <a:xfrm>
              <a:off x="396000" y="1448994"/>
              <a:ext cx="6462000" cy="1117701"/>
            </a:xfrm>
            <a:prstGeom prst="rect">
              <a:avLst/>
            </a:prstGeom>
          </p:spPr>
        </p:pic>
        <p:sp>
          <p:nvSpPr>
            <p:cNvPr id="3" name="TextBox 2">
              <a:extLst>
                <a:ext uri="{FF2B5EF4-FFF2-40B4-BE49-F238E27FC236}">
                  <a16:creationId xmlns:a16="http://schemas.microsoft.com/office/drawing/2014/main" id="{D4254BE5-3064-26DE-AE2D-C0ADD200FA18}"/>
                </a:ext>
              </a:extLst>
            </p:cNvPr>
            <p:cNvSpPr txBox="1"/>
            <p:nvPr/>
          </p:nvSpPr>
          <p:spPr>
            <a:xfrm>
              <a:off x="5382916" y="805995"/>
              <a:ext cx="1475084" cy="377989"/>
            </a:xfrm>
            <a:prstGeom prst="rect">
              <a:avLst/>
            </a:prstGeom>
            <a:noFill/>
          </p:spPr>
          <p:txBody>
            <a:bodyPr wrap="none" rtlCol="0">
              <a:spAutoFit/>
            </a:bodyPr>
            <a:lstStyle/>
            <a:p>
              <a:pPr algn="l">
                <a:lnSpc>
                  <a:spcPct val="125000"/>
                </a:lnSpc>
              </a:pPr>
              <a:r>
                <a:rPr lang="en-US" sz="1600" dirty="0">
                  <a:latin typeface="等线" panose="02010600030101010101" pitchFamily="2" charset="-122"/>
                  <a:ea typeface="等线" panose="02010600030101010101" pitchFamily="2" charset="-122"/>
                </a:rPr>
                <a:t>M</a:t>
              </a:r>
              <a:r>
                <a:rPr lang="en-CN" sz="1600" dirty="0">
                  <a:latin typeface="等线" panose="02010600030101010101" pitchFamily="2" charset="-122"/>
                  <a:ea typeface="等线" panose="02010600030101010101" pitchFamily="2" charset="-122"/>
                </a:rPr>
                <a:t>atlab: 600 </a:t>
              </a:r>
              <a:r>
                <a:rPr lang="el-GR" sz="1600" dirty="0">
                  <a:latin typeface="等线" panose="02010600030101010101" pitchFamily="2" charset="-122"/>
                  <a:ea typeface="等线" panose="02010600030101010101" pitchFamily="2" charset="-122"/>
                </a:rPr>
                <a:t>μ</a:t>
              </a:r>
              <a:r>
                <a:rPr lang="en-US" sz="1600" dirty="0">
                  <a:latin typeface="等线" panose="02010600030101010101" pitchFamily="2" charset="-122"/>
                  <a:ea typeface="等线" panose="02010600030101010101" pitchFamily="2" charset="-122"/>
                </a:rPr>
                <a:t>s</a:t>
              </a:r>
              <a:endParaRPr lang="en-CN" sz="1600" dirty="0">
                <a:latin typeface="等线" panose="02010600030101010101" pitchFamily="2" charset="-122"/>
                <a:ea typeface="等线" panose="02010600030101010101" pitchFamily="2" charset="-122"/>
              </a:endParaRPr>
            </a:p>
          </p:txBody>
        </p:sp>
        <p:sp>
          <p:nvSpPr>
            <p:cNvPr id="4" name="TextBox 3">
              <a:extLst>
                <a:ext uri="{FF2B5EF4-FFF2-40B4-BE49-F238E27FC236}">
                  <a16:creationId xmlns:a16="http://schemas.microsoft.com/office/drawing/2014/main" id="{864955C3-0B1D-2208-B686-7364DD790F8F}"/>
                </a:ext>
              </a:extLst>
            </p:cNvPr>
            <p:cNvSpPr txBox="1"/>
            <p:nvPr/>
          </p:nvSpPr>
          <p:spPr>
            <a:xfrm>
              <a:off x="5615352" y="1102723"/>
              <a:ext cx="1242648" cy="377989"/>
            </a:xfrm>
            <a:prstGeom prst="rect">
              <a:avLst/>
            </a:prstGeom>
            <a:noFill/>
          </p:spPr>
          <p:txBody>
            <a:bodyPr wrap="none" rtlCol="0">
              <a:spAutoFit/>
            </a:bodyPr>
            <a:lstStyle/>
            <a:p>
              <a:pPr algn="l">
                <a:lnSpc>
                  <a:spcPct val="125000"/>
                </a:lnSpc>
              </a:pPr>
              <a:r>
                <a:rPr lang="en-US" sz="1600" dirty="0">
                  <a:latin typeface="等线" panose="02010600030101010101" pitchFamily="2" charset="-122"/>
                  <a:ea typeface="等线" panose="02010600030101010101" pitchFamily="2" charset="-122"/>
                </a:rPr>
                <a:t>Julia</a:t>
              </a:r>
              <a:r>
                <a:rPr lang="en-CN" sz="1600" dirty="0">
                  <a:latin typeface="等线" panose="02010600030101010101" pitchFamily="2" charset="-122"/>
                  <a:ea typeface="等线" panose="02010600030101010101" pitchFamily="2" charset="-122"/>
                </a:rPr>
                <a:t>: 200 </a:t>
              </a:r>
              <a:r>
                <a:rPr lang="el-GR" sz="1600" dirty="0">
                  <a:latin typeface="等线" panose="02010600030101010101" pitchFamily="2" charset="-122"/>
                  <a:ea typeface="等线" panose="02010600030101010101" pitchFamily="2" charset="-122"/>
                </a:rPr>
                <a:t>μ</a:t>
              </a:r>
              <a:r>
                <a:rPr lang="en-US" sz="1600" dirty="0">
                  <a:latin typeface="等线" panose="02010600030101010101" pitchFamily="2" charset="-122"/>
                  <a:ea typeface="等线" panose="02010600030101010101" pitchFamily="2" charset="-122"/>
                </a:rPr>
                <a:t>s</a:t>
              </a:r>
              <a:endParaRPr lang="en-CN" sz="1600" dirty="0">
                <a:latin typeface="等线" panose="02010600030101010101" pitchFamily="2" charset="-122"/>
                <a:ea typeface="等线" panose="02010600030101010101" pitchFamily="2" charset="-122"/>
              </a:endParaRPr>
            </a:p>
          </p:txBody>
        </p:sp>
        <p:sp>
          <p:nvSpPr>
            <p:cNvPr id="5" name="TextBox 4">
              <a:extLst>
                <a:ext uri="{FF2B5EF4-FFF2-40B4-BE49-F238E27FC236}">
                  <a16:creationId xmlns:a16="http://schemas.microsoft.com/office/drawing/2014/main" id="{065AD387-B508-82C9-CBD0-9B66BD73F141}"/>
                </a:ext>
              </a:extLst>
            </p:cNvPr>
            <p:cNvSpPr txBox="1"/>
            <p:nvPr/>
          </p:nvSpPr>
          <p:spPr>
            <a:xfrm>
              <a:off x="396000" y="1039472"/>
              <a:ext cx="388248" cy="377989"/>
            </a:xfrm>
            <a:prstGeom prst="rect">
              <a:avLst/>
            </a:prstGeom>
            <a:noFill/>
          </p:spPr>
          <p:txBody>
            <a:bodyPr wrap="none" rtlCol="0">
              <a:spAutoFit/>
            </a:bodyPr>
            <a:lstStyle/>
            <a:p>
              <a:pPr algn="l">
                <a:lnSpc>
                  <a:spcPct val="125000"/>
                </a:lnSpc>
              </a:pPr>
              <a:r>
                <a:rPr lang="en-US" sz="1600" dirty="0">
                  <a:latin typeface="等线" panose="02010600030101010101" pitchFamily="2" charset="-122"/>
                  <a:ea typeface="等线" panose="02010600030101010101" pitchFamily="2" charset="-122"/>
                </a:rPr>
                <a:t>v1</a:t>
              </a:r>
              <a:endParaRPr lang="en-CN" sz="1600" dirty="0">
                <a:latin typeface="等线" panose="02010600030101010101" pitchFamily="2" charset="-122"/>
                <a:ea typeface="等线" panose="02010600030101010101" pitchFamily="2" charset="-122"/>
              </a:endParaRPr>
            </a:p>
          </p:txBody>
        </p:sp>
      </p:grpSp>
      <p:grpSp>
        <p:nvGrpSpPr>
          <p:cNvPr id="14" name="Group 13">
            <a:extLst>
              <a:ext uri="{FF2B5EF4-FFF2-40B4-BE49-F238E27FC236}">
                <a16:creationId xmlns:a16="http://schemas.microsoft.com/office/drawing/2014/main" id="{162A9456-B472-4DD6-2056-486701C15976}"/>
              </a:ext>
            </a:extLst>
          </p:cNvPr>
          <p:cNvGrpSpPr/>
          <p:nvPr/>
        </p:nvGrpSpPr>
        <p:grpSpPr>
          <a:xfrm>
            <a:off x="386396" y="2409567"/>
            <a:ext cx="6492480" cy="1970034"/>
            <a:chOff x="396000" y="2598228"/>
            <a:chExt cx="6492480" cy="1970034"/>
          </a:xfrm>
        </p:grpSpPr>
        <p:sp>
          <p:nvSpPr>
            <p:cNvPr id="6" name="TextBox 5">
              <a:extLst>
                <a:ext uri="{FF2B5EF4-FFF2-40B4-BE49-F238E27FC236}">
                  <a16:creationId xmlns:a16="http://schemas.microsoft.com/office/drawing/2014/main" id="{A503B276-EB64-287B-E189-BF0FC8D32F3F}"/>
                </a:ext>
              </a:extLst>
            </p:cNvPr>
            <p:cNvSpPr txBox="1"/>
            <p:nvPr/>
          </p:nvSpPr>
          <p:spPr>
            <a:xfrm>
              <a:off x="5650340" y="2847154"/>
              <a:ext cx="1135247" cy="377989"/>
            </a:xfrm>
            <a:prstGeom prst="rect">
              <a:avLst/>
            </a:prstGeom>
            <a:noFill/>
          </p:spPr>
          <p:txBody>
            <a:bodyPr wrap="none" rtlCol="0">
              <a:spAutoFit/>
            </a:bodyPr>
            <a:lstStyle/>
            <a:p>
              <a:pPr algn="l">
                <a:lnSpc>
                  <a:spcPct val="125000"/>
                </a:lnSpc>
              </a:pPr>
              <a:r>
                <a:rPr lang="en-US" sz="1600" dirty="0">
                  <a:latin typeface="等线" panose="02010600030101010101" pitchFamily="2" charset="-122"/>
                  <a:ea typeface="等线" panose="02010600030101010101" pitchFamily="2" charset="-122"/>
                </a:rPr>
                <a:t>Julia</a:t>
              </a:r>
              <a:r>
                <a:rPr lang="en-CN" sz="1600" dirty="0">
                  <a:latin typeface="等线" panose="02010600030101010101" pitchFamily="2" charset="-122"/>
                  <a:ea typeface="等线" panose="02010600030101010101" pitchFamily="2" charset="-122"/>
                </a:rPr>
                <a:t>: 11 </a:t>
              </a:r>
              <a:r>
                <a:rPr lang="el-GR" sz="1600" dirty="0">
                  <a:latin typeface="等线" panose="02010600030101010101" pitchFamily="2" charset="-122"/>
                  <a:ea typeface="等线" panose="02010600030101010101" pitchFamily="2" charset="-122"/>
                </a:rPr>
                <a:t>μ</a:t>
              </a:r>
              <a:r>
                <a:rPr lang="en-US" sz="1600" dirty="0">
                  <a:latin typeface="等线" panose="02010600030101010101" pitchFamily="2" charset="-122"/>
                  <a:ea typeface="等线" panose="02010600030101010101" pitchFamily="2" charset="-122"/>
                </a:rPr>
                <a:t>s</a:t>
              </a:r>
              <a:endParaRPr lang="en-CN" sz="1600" dirty="0">
                <a:latin typeface="等线" panose="02010600030101010101" pitchFamily="2" charset="-122"/>
                <a:ea typeface="等线" panose="02010600030101010101" pitchFamily="2" charset="-122"/>
              </a:endParaRPr>
            </a:p>
          </p:txBody>
        </p:sp>
        <p:sp>
          <p:nvSpPr>
            <p:cNvPr id="7" name="TextBox 6">
              <a:extLst>
                <a:ext uri="{FF2B5EF4-FFF2-40B4-BE49-F238E27FC236}">
                  <a16:creationId xmlns:a16="http://schemas.microsoft.com/office/drawing/2014/main" id="{35DAEB17-D67C-F794-B03F-618DBE4AF25A}"/>
                </a:ext>
              </a:extLst>
            </p:cNvPr>
            <p:cNvSpPr txBox="1"/>
            <p:nvPr/>
          </p:nvSpPr>
          <p:spPr>
            <a:xfrm>
              <a:off x="396000" y="2693037"/>
              <a:ext cx="388248" cy="377989"/>
            </a:xfrm>
            <a:prstGeom prst="rect">
              <a:avLst/>
            </a:prstGeom>
            <a:noFill/>
          </p:spPr>
          <p:txBody>
            <a:bodyPr wrap="none" rtlCol="0">
              <a:spAutoFit/>
            </a:bodyPr>
            <a:lstStyle/>
            <a:p>
              <a:pPr algn="l">
                <a:lnSpc>
                  <a:spcPct val="125000"/>
                </a:lnSpc>
              </a:pPr>
              <a:r>
                <a:rPr lang="en-US" sz="1600" dirty="0">
                  <a:latin typeface="等线" panose="02010600030101010101" pitchFamily="2" charset="-122"/>
                  <a:ea typeface="等线" panose="02010600030101010101" pitchFamily="2" charset="-122"/>
                </a:rPr>
                <a:t>v2</a:t>
              </a:r>
              <a:endParaRPr lang="en-CN" sz="1600" dirty="0">
                <a:latin typeface="等线" panose="02010600030101010101" pitchFamily="2" charset="-122"/>
                <a:ea typeface="等线" panose="02010600030101010101" pitchFamily="2" charset="-122"/>
              </a:endParaRPr>
            </a:p>
          </p:txBody>
        </p:sp>
        <p:pic>
          <p:nvPicPr>
            <p:cNvPr id="8" name="Picture 7">
              <a:extLst>
                <a:ext uri="{FF2B5EF4-FFF2-40B4-BE49-F238E27FC236}">
                  <a16:creationId xmlns:a16="http://schemas.microsoft.com/office/drawing/2014/main" id="{9FC02C5E-1658-9635-F2B0-68B3FB7AACC1}"/>
                </a:ext>
              </a:extLst>
            </p:cNvPr>
            <p:cNvPicPr>
              <a:picLocks noChangeAspect="1"/>
            </p:cNvPicPr>
            <p:nvPr/>
          </p:nvPicPr>
          <p:blipFill>
            <a:blip r:embed="rId4"/>
            <a:stretch>
              <a:fillRect/>
            </a:stretch>
          </p:blipFill>
          <p:spPr>
            <a:xfrm>
              <a:off x="396000" y="3225143"/>
              <a:ext cx="6462000" cy="1343119"/>
            </a:xfrm>
            <a:prstGeom prst="rect">
              <a:avLst/>
            </a:prstGeom>
          </p:spPr>
        </p:pic>
        <p:sp>
          <p:nvSpPr>
            <p:cNvPr id="11" name="TextBox 10">
              <a:extLst>
                <a:ext uri="{FF2B5EF4-FFF2-40B4-BE49-F238E27FC236}">
                  <a16:creationId xmlns:a16="http://schemas.microsoft.com/office/drawing/2014/main" id="{4231F2E3-079A-3DF2-0416-110D8FB6D244}"/>
                </a:ext>
              </a:extLst>
            </p:cNvPr>
            <p:cNvSpPr txBox="1"/>
            <p:nvPr/>
          </p:nvSpPr>
          <p:spPr>
            <a:xfrm>
              <a:off x="1045568" y="2693037"/>
              <a:ext cx="3905236" cy="377989"/>
            </a:xfrm>
            <a:prstGeom prst="rect">
              <a:avLst/>
            </a:prstGeom>
            <a:noFill/>
          </p:spPr>
          <p:txBody>
            <a:bodyPr wrap="none" rtlCol="0">
              <a:spAutoFit/>
            </a:bodyPr>
            <a:lstStyle/>
            <a:p>
              <a:pPr algn="l">
                <a:lnSpc>
                  <a:spcPct val="125000"/>
                </a:lnSpc>
              </a:pPr>
              <a:r>
                <a:rPr lang="en-CN" sz="1600" dirty="0">
                  <a:latin typeface="等线" panose="02010600030101010101" pitchFamily="2" charset="-122"/>
                  <a:ea typeface="等线" panose="02010600030101010101" pitchFamily="2" charset="-122"/>
                </a:rPr>
                <a:t>避免对</a:t>
              </a:r>
              <a:r>
                <a:rPr lang="zh-CN" altLang="en-US" sz="1600" dirty="0">
                  <a:latin typeface="等线" panose="02010600030101010101" pitchFamily="2" charset="-122"/>
                  <a:ea typeface="等线" panose="02010600030101010101" pitchFamily="2" charset="-122"/>
                </a:rPr>
                <a:t> </a:t>
              </a:r>
              <a:r>
                <a:rPr lang="en-US" altLang="zh-CN" sz="1600" dirty="0">
                  <a:latin typeface="等线" panose="02010600030101010101" pitchFamily="2" charset="-122"/>
                  <a:ea typeface="等线" panose="02010600030101010101" pitchFamily="2" charset="-122"/>
                </a:rPr>
                <a:t>abs.(A).^2</a:t>
              </a:r>
              <a:r>
                <a:rPr lang="zh-CN" altLang="en-US" sz="1600" dirty="0">
                  <a:latin typeface="等线" panose="02010600030101010101" pitchFamily="2" charset="-122"/>
                  <a:ea typeface="等线" panose="02010600030101010101" pitchFamily="2" charset="-122"/>
                </a:rPr>
                <a:t> 的重复计算，使用 </a:t>
              </a:r>
              <a:r>
                <a:rPr lang="en-US" altLang="zh-CN" sz="1600" dirty="0">
                  <a:latin typeface="等线" panose="02010600030101010101" pitchFamily="2" charset="-122"/>
                  <a:ea typeface="等线" panose="02010600030101010101" pitchFamily="2" charset="-122"/>
                </a:rPr>
                <a:t>abs2</a:t>
              </a:r>
              <a:endParaRPr lang="en-CN" sz="1600" dirty="0">
                <a:latin typeface="等线" panose="02010600030101010101" pitchFamily="2" charset="-122"/>
                <a:ea typeface="等线" panose="02010600030101010101" pitchFamily="2" charset="-122"/>
              </a:endParaRPr>
            </a:p>
          </p:txBody>
        </p:sp>
        <p:sp>
          <p:nvSpPr>
            <p:cNvPr id="12" name="TextBox 11">
              <a:extLst>
                <a:ext uri="{FF2B5EF4-FFF2-40B4-BE49-F238E27FC236}">
                  <a16:creationId xmlns:a16="http://schemas.microsoft.com/office/drawing/2014/main" id="{26EDB381-07ED-E2CD-5B72-ABFDBDF01569}"/>
                </a:ext>
              </a:extLst>
            </p:cNvPr>
            <p:cNvSpPr txBox="1"/>
            <p:nvPr/>
          </p:nvSpPr>
          <p:spPr>
            <a:xfrm>
              <a:off x="5413396" y="2598228"/>
              <a:ext cx="1475084" cy="377989"/>
            </a:xfrm>
            <a:prstGeom prst="rect">
              <a:avLst/>
            </a:prstGeom>
            <a:noFill/>
          </p:spPr>
          <p:txBody>
            <a:bodyPr wrap="none" rtlCol="0">
              <a:spAutoFit/>
            </a:bodyPr>
            <a:lstStyle/>
            <a:p>
              <a:pPr algn="l">
                <a:lnSpc>
                  <a:spcPct val="125000"/>
                </a:lnSpc>
              </a:pPr>
              <a:r>
                <a:rPr lang="en-US" sz="1600" dirty="0">
                  <a:latin typeface="等线" panose="02010600030101010101" pitchFamily="2" charset="-122"/>
                  <a:ea typeface="等线" panose="02010600030101010101" pitchFamily="2" charset="-122"/>
                </a:rPr>
                <a:t>M</a:t>
              </a:r>
              <a:r>
                <a:rPr lang="en-CN" sz="1600" dirty="0">
                  <a:latin typeface="等线" panose="02010600030101010101" pitchFamily="2" charset="-122"/>
                  <a:ea typeface="等线" panose="02010600030101010101" pitchFamily="2" charset="-122"/>
                </a:rPr>
                <a:t>atlab: 172 </a:t>
              </a:r>
              <a:r>
                <a:rPr lang="el-GR" sz="1600" dirty="0">
                  <a:latin typeface="等线" panose="02010600030101010101" pitchFamily="2" charset="-122"/>
                  <a:ea typeface="等线" panose="02010600030101010101" pitchFamily="2" charset="-122"/>
                </a:rPr>
                <a:t>μ</a:t>
              </a:r>
              <a:r>
                <a:rPr lang="en-US" sz="1600" dirty="0">
                  <a:latin typeface="等线" panose="02010600030101010101" pitchFamily="2" charset="-122"/>
                  <a:ea typeface="等线" panose="02010600030101010101" pitchFamily="2" charset="-122"/>
                </a:rPr>
                <a:t>s</a:t>
              </a:r>
              <a:endParaRPr lang="en-CN" sz="1600" dirty="0">
                <a:latin typeface="等线" panose="02010600030101010101" pitchFamily="2" charset="-122"/>
                <a:ea typeface="等线" panose="02010600030101010101" pitchFamily="2" charset="-122"/>
              </a:endParaRPr>
            </a:p>
          </p:txBody>
        </p:sp>
      </p:grpSp>
      <p:grpSp>
        <p:nvGrpSpPr>
          <p:cNvPr id="27" name="Group 26">
            <a:extLst>
              <a:ext uri="{FF2B5EF4-FFF2-40B4-BE49-F238E27FC236}">
                <a16:creationId xmlns:a16="http://schemas.microsoft.com/office/drawing/2014/main" id="{987B5421-FF08-E320-B8D3-31816E968A38}"/>
              </a:ext>
            </a:extLst>
          </p:cNvPr>
          <p:cNvGrpSpPr/>
          <p:nvPr/>
        </p:nvGrpSpPr>
        <p:grpSpPr>
          <a:xfrm>
            <a:off x="360270" y="4320264"/>
            <a:ext cx="6650788" cy="2036786"/>
            <a:chOff x="359498" y="4468564"/>
            <a:chExt cx="6650788" cy="2036786"/>
          </a:xfrm>
        </p:grpSpPr>
        <p:pic>
          <p:nvPicPr>
            <p:cNvPr id="18" name="Picture 17">
              <a:extLst>
                <a:ext uri="{FF2B5EF4-FFF2-40B4-BE49-F238E27FC236}">
                  <a16:creationId xmlns:a16="http://schemas.microsoft.com/office/drawing/2014/main" id="{F9101399-B8E0-E4B2-752F-4E16DEE138B2}"/>
                </a:ext>
              </a:extLst>
            </p:cNvPr>
            <p:cNvPicPr>
              <a:picLocks noChangeAspect="1"/>
            </p:cNvPicPr>
            <p:nvPr/>
          </p:nvPicPr>
          <p:blipFill>
            <a:blip r:embed="rId5"/>
            <a:stretch>
              <a:fillRect/>
            </a:stretch>
          </p:blipFill>
          <p:spPr>
            <a:xfrm>
              <a:off x="359498" y="5154644"/>
              <a:ext cx="6498502" cy="1350706"/>
            </a:xfrm>
            <a:prstGeom prst="rect">
              <a:avLst/>
            </a:prstGeom>
          </p:spPr>
        </p:pic>
        <p:sp>
          <p:nvSpPr>
            <p:cNvPr id="20" name="TextBox 19">
              <a:extLst>
                <a:ext uri="{FF2B5EF4-FFF2-40B4-BE49-F238E27FC236}">
                  <a16:creationId xmlns:a16="http://schemas.microsoft.com/office/drawing/2014/main" id="{FF2E3FB7-BE81-1DEC-00A8-955FBC6D494B}"/>
                </a:ext>
              </a:extLst>
            </p:cNvPr>
            <p:cNvSpPr txBox="1"/>
            <p:nvPr/>
          </p:nvSpPr>
          <p:spPr>
            <a:xfrm>
              <a:off x="396000" y="4468564"/>
              <a:ext cx="388248" cy="377989"/>
            </a:xfrm>
            <a:prstGeom prst="rect">
              <a:avLst/>
            </a:prstGeom>
            <a:noFill/>
          </p:spPr>
          <p:txBody>
            <a:bodyPr wrap="none" rtlCol="0">
              <a:spAutoFit/>
            </a:bodyPr>
            <a:lstStyle/>
            <a:p>
              <a:pPr algn="l">
                <a:lnSpc>
                  <a:spcPct val="125000"/>
                </a:lnSpc>
              </a:pPr>
              <a:r>
                <a:rPr lang="en-US" sz="1600" dirty="0">
                  <a:latin typeface="等线" panose="02010600030101010101" pitchFamily="2" charset="-122"/>
                  <a:ea typeface="等线" panose="02010600030101010101" pitchFamily="2" charset="-122"/>
                </a:rPr>
                <a:t>v3</a:t>
              </a:r>
              <a:endParaRPr lang="en-CN" sz="1600" dirty="0">
                <a:latin typeface="等线" panose="02010600030101010101" pitchFamily="2" charset="-122"/>
                <a:ea typeface="等线" panose="02010600030101010101" pitchFamily="2" charset="-122"/>
              </a:endParaRPr>
            </a:p>
          </p:txBody>
        </p:sp>
        <p:sp>
          <p:nvSpPr>
            <p:cNvPr id="25" name="TextBox 24">
              <a:extLst>
                <a:ext uri="{FF2B5EF4-FFF2-40B4-BE49-F238E27FC236}">
                  <a16:creationId xmlns:a16="http://schemas.microsoft.com/office/drawing/2014/main" id="{E4974704-B72F-0683-104F-DBE458BF7EC3}"/>
                </a:ext>
              </a:extLst>
            </p:cNvPr>
            <p:cNvSpPr txBox="1"/>
            <p:nvPr/>
          </p:nvSpPr>
          <p:spPr>
            <a:xfrm>
              <a:off x="1045568" y="4468879"/>
              <a:ext cx="3873176" cy="685765"/>
            </a:xfrm>
            <a:prstGeom prst="rect">
              <a:avLst/>
            </a:prstGeom>
            <a:noFill/>
          </p:spPr>
          <p:txBody>
            <a:bodyPr wrap="none" rtlCol="0">
              <a:spAutoFit/>
            </a:bodyPr>
            <a:lstStyle/>
            <a:p>
              <a:pPr algn="l">
                <a:lnSpc>
                  <a:spcPct val="125000"/>
                </a:lnSpc>
              </a:pPr>
              <a:r>
                <a:rPr lang="en-CN" sz="1600" dirty="0">
                  <a:latin typeface="等线" panose="02010600030101010101" pitchFamily="2" charset="-122"/>
                  <a:ea typeface="等线" panose="02010600030101010101" pitchFamily="2" charset="-122"/>
                </a:rPr>
                <a:t>使用流式版本的函数</a:t>
              </a:r>
              <a:br>
                <a:rPr lang="en-US" sz="1600" dirty="0">
                  <a:latin typeface="等线" panose="02010600030101010101" pitchFamily="2" charset="-122"/>
                  <a:ea typeface="等线" panose="02010600030101010101" pitchFamily="2" charset="-122"/>
                </a:rPr>
              </a:br>
              <a:r>
                <a:rPr lang="zh-CN" altLang="en-US" sz="1600" dirty="0">
                  <a:latin typeface="等线" panose="02010600030101010101" pitchFamily="2" charset="-122"/>
                  <a:ea typeface="等线" panose="02010600030101010101" pitchFamily="2" charset="-122"/>
                </a:rPr>
                <a:t>避免先计算完所有的</a:t>
              </a:r>
              <a:r>
                <a:rPr lang="en-US" altLang="zh-CN" sz="1600" dirty="0">
                  <a:latin typeface="等线" panose="02010600030101010101" pitchFamily="2" charset="-122"/>
                  <a:ea typeface="等线" panose="02010600030101010101" pitchFamily="2" charset="-122"/>
                </a:rPr>
                <a:t> abs4.(A)</a:t>
              </a:r>
              <a:r>
                <a:rPr lang="zh-CN" altLang="en-US" sz="1600" dirty="0">
                  <a:latin typeface="等线" panose="02010600030101010101" pitchFamily="2" charset="-122"/>
                  <a:ea typeface="等线" panose="02010600030101010101" pitchFamily="2" charset="-122"/>
                </a:rPr>
                <a:t> 后再求平均</a:t>
              </a:r>
              <a:endParaRPr lang="en-CN" sz="1600" dirty="0">
                <a:latin typeface="等线" panose="02010600030101010101" pitchFamily="2" charset="-122"/>
                <a:ea typeface="等线" panose="02010600030101010101" pitchFamily="2" charset="-122"/>
              </a:endParaRPr>
            </a:p>
          </p:txBody>
        </p:sp>
        <p:sp>
          <p:nvSpPr>
            <p:cNvPr id="26" name="TextBox 25">
              <a:extLst>
                <a:ext uri="{FF2B5EF4-FFF2-40B4-BE49-F238E27FC236}">
                  <a16:creationId xmlns:a16="http://schemas.microsoft.com/office/drawing/2014/main" id="{94AE1FC0-64D0-0537-39DE-0F773B3F4C2A}"/>
                </a:ext>
              </a:extLst>
            </p:cNvPr>
            <p:cNvSpPr txBox="1"/>
            <p:nvPr/>
          </p:nvSpPr>
          <p:spPr>
            <a:xfrm>
              <a:off x="5615352" y="4776655"/>
              <a:ext cx="1394934" cy="377989"/>
            </a:xfrm>
            <a:prstGeom prst="rect">
              <a:avLst/>
            </a:prstGeom>
            <a:noFill/>
          </p:spPr>
          <p:txBody>
            <a:bodyPr wrap="none" rtlCol="0">
              <a:spAutoFit/>
            </a:bodyPr>
            <a:lstStyle/>
            <a:p>
              <a:pPr algn="l">
                <a:lnSpc>
                  <a:spcPct val="125000"/>
                </a:lnSpc>
              </a:pPr>
              <a:r>
                <a:rPr lang="en-US" sz="1600" dirty="0">
                  <a:latin typeface="等线" panose="02010600030101010101" pitchFamily="2" charset="-122"/>
                  <a:ea typeface="等线" panose="02010600030101010101" pitchFamily="2" charset="-122"/>
                </a:rPr>
                <a:t>Julia</a:t>
              </a:r>
              <a:r>
                <a:rPr lang="en-CN" sz="1600" dirty="0">
                  <a:latin typeface="等线" panose="02010600030101010101" pitchFamily="2" charset="-122"/>
                  <a:ea typeface="等线" panose="02010600030101010101" pitchFamily="2" charset="-122"/>
                </a:rPr>
                <a:t>: </a:t>
              </a:r>
              <a:r>
                <a:rPr lang="en-US" altLang="zh-CN" sz="1600" dirty="0">
                  <a:latin typeface="等线" panose="02010600030101010101" pitchFamily="2" charset="-122"/>
                  <a:ea typeface="等线" panose="02010600030101010101" pitchFamily="2" charset="-122"/>
                </a:rPr>
                <a:t>3.275</a:t>
              </a:r>
              <a:r>
                <a:rPr lang="en-CN" sz="1600" dirty="0">
                  <a:latin typeface="等线" panose="02010600030101010101" pitchFamily="2" charset="-122"/>
                  <a:ea typeface="等线" panose="02010600030101010101" pitchFamily="2" charset="-122"/>
                </a:rPr>
                <a:t> </a:t>
              </a:r>
              <a:r>
                <a:rPr lang="el-GR" sz="1600" dirty="0">
                  <a:latin typeface="等线" panose="02010600030101010101" pitchFamily="2" charset="-122"/>
                  <a:ea typeface="等线" panose="02010600030101010101" pitchFamily="2" charset="-122"/>
                </a:rPr>
                <a:t>μ</a:t>
              </a:r>
              <a:r>
                <a:rPr lang="en-US" sz="1600" dirty="0">
                  <a:latin typeface="等线" panose="02010600030101010101" pitchFamily="2" charset="-122"/>
                  <a:ea typeface="等线" panose="02010600030101010101" pitchFamily="2" charset="-122"/>
                </a:rPr>
                <a:t>s</a:t>
              </a:r>
              <a:endParaRPr lang="en-CN" sz="1600" dirty="0">
                <a:latin typeface="等线" panose="02010600030101010101" pitchFamily="2" charset="-122"/>
                <a:ea typeface="等线" panose="02010600030101010101" pitchFamily="2" charset="-122"/>
              </a:endParaRPr>
            </a:p>
          </p:txBody>
        </p:sp>
      </p:grpSp>
      <p:grpSp>
        <p:nvGrpSpPr>
          <p:cNvPr id="32" name="Group 31">
            <a:extLst>
              <a:ext uri="{FF2B5EF4-FFF2-40B4-BE49-F238E27FC236}">
                <a16:creationId xmlns:a16="http://schemas.microsoft.com/office/drawing/2014/main" id="{111CBCDB-60D2-9B07-06F0-51E48A6D7691}"/>
              </a:ext>
            </a:extLst>
          </p:cNvPr>
          <p:cNvGrpSpPr/>
          <p:nvPr/>
        </p:nvGrpSpPr>
        <p:grpSpPr>
          <a:xfrm>
            <a:off x="7075954" y="984998"/>
            <a:ext cx="4813459" cy="3743831"/>
            <a:chOff x="7109716" y="984998"/>
            <a:chExt cx="4813459" cy="3743831"/>
          </a:xfrm>
        </p:grpSpPr>
        <p:pic>
          <p:nvPicPr>
            <p:cNvPr id="28" name="Picture 27">
              <a:extLst>
                <a:ext uri="{FF2B5EF4-FFF2-40B4-BE49-F238E27FC236}">
                  <a16:creationId xmlns:a16="http://schemas.microsoft.com/office/drawing/2014/main" id="{6C99D234-B261-A6CA-12D1-E9FFCD702732}"/>
                </a:ext>
              </a:extLst>
            </p:cNvPr>
            <p:cNvPicPr>
              <a:picLocks noChangeAspect="1"/>
            </p:cNvPicPr>
            <p:nvPr/>
          </p:nvPicPr>
          <p:blipFill>
            <a:blip r:embed="rId6"/>
            <a:stretch>
              <a:fillRect/>
            </a:stretch>
          </p:blipFill>
          <p:spPr>
            <a:xfrm>
              <a:off x="7109716" y="1955677"/>
              <a:ext cx="4813459" cy="2773152"/>
            </a:xfrm>
            <a:prstGeom prst="rect">
              <a:avLst/>
            </a:prstGeom>
          </p:spPr>
        </p:pic>
        <p:sp>
          <p:nvSpPr>
            <p:cNvPr id="29" name="TextBox 28">
              <a:extLst>
                <a:ext uri="{FF2B5EF4-FFF2-40B4-BE49-F238E27FC236}">
                  <a16:creationId xmlns:a16="http://schemas.microsoft.com/office/drawing/2014/main" id="{8A3D5B26-083F-50C3-DA20-0CE4A515EEBD}"/>
                </a:ext>
              </a:extLst>
            </p:cNvPr>
            <p:cNvSpPr txBox="1"/>
            <p:nvPr/>
          </p:nvSpPr>
          <p:spPr>
            <a:xfrm>
              <a:off x="7123097" y="984998"/>
              <a:ext cx="388248" cy="377989"/>
            </a:xfrm>
            <a:prstGeom prst="rect">
              <a:avLst/>
            </a:prstGeom>
            <a:noFill/>
          </p:spPr>
          <p:txBody>
            <a:bodyPr wrap="none" rtlCol="0">
              <a:spAutoFit/>
            </a:bodyPr>
            <a:lstStyle/>
            <a:p>
              <a:pPr algn="l">
                <a:lnSpc>
                  <a:spcPct val="125000"/>
                </a:lnSpc>
              </a:pPr>
              <a:r>
                <a:rPr lang="en-US" sz="1600" dirty="0">
                  <a:latin typeface="等线" panose="02010600030101010101" pitchFamily="2" charset="-122"/>
                  <a:ea typeface="等线" panose="02010600030101010101" pitchFamily="2" charset="-122"/>
                </a:rPr>
                <a:t>v4</a:t>
              </a:r>
              <a:endParaRPr lang="en-CN" sz="1600" dirty="0">
                <a:latin typeface="等线" panose="02010600030101010101" pitchFamily="2" charset="-122"/>
                <a:ea typeface="等线" panose="02010600030101010101" pitchFamily="2" charset="-122"/>
              </a:endParaRPr>
            </a:p>
          </p:txBody>
        </p:sp>
        <p:sp>
          <p:nvSpPr>
            <p:cNvPr id="30" name="TextBox 29">
              <a:extLst>
                <a:ext uri="{FF2B5EF4-FFF2-40B4-BE49-F238E27FC236}">
                  <a16:creationId xmlns:a16="http://schemas.microsoft.com/office/drawing/2014/main" id="{CB3E7ED0-E6BF-AFAA-3E67-63BA68006998}"/>
                </a:ext>
              </a:extLst>
            </p:cNvPr>
            <p:cNvSpPr txBox="1"/>
            <p:nvPr/>
          </p:nvSpPr>
          <p:spPr>
            <a:xfrm>
              <a:off x="7563827" y="984998"/>
              <a:ext cx="3262432" cy="685765"/>
            </a:xfrm>
            <a:prstGeom prst="rect">
              <a:avLst/>
            </a:prstGeom>
            <a:noFill/>
          </p:spPr>
          <p:txBody>
            <a:bodyPr wrap="none" rtlCol="0">
              <a:spAutoFit/>
            </a:bodyPr>
            <a:lstStyle/>
            <a:p>
              <a:pPr algn="l">
                <a:lnSpc>
                  <a:spcPct val="125000"/>
                </a:lnSpc>
              </a:pPr>
              <a:r>
                <a:rPr lang="en-CN" sz="1600" dirty="0">
                  <a:latin typeface="等线" panose="02010600030101010101" pitchFamily="2" charset="-122"/>
                  <a:ea typeface="等线" panose="02010600030101010101" pitchFamily="2" charset="-122"/>
                </a:rPr>
                <a:t>计算本质上可以在一个循环内完成</a:t>
              </a:r>
              <a:br>
                <a:rPr lang="en-US" sz="1600" dirty="0">
                  <a:latin typeface="等线" panose="02010600030101010101" pitchFamily="2" charset="-122"/>
                  <a:ea typeface="等线" panose="02010600030101010101" pitchFamily="2" charset="-122"/>
                </a:rPr>
              </a:br>
              <a:r>
                <a:rPr lang="zh-CN" altLang="en-US" sz="1600" dirty="0">
                  <a:latin typeface="等线" panose="02010600030101010101" pitchFamily="2" charset="-122"/>
                  <a:ea typeface="等线" panose="02010600030101010101" pitchFamily="2" charset="-122"/>
                </a:rPr>
                <a:t>使用 </a:t>
              </a:r>
              <a:r>
                <a:rPr lang="en-US" altLang="zh-CN" sz="1600" dirty="0">
                  <a:latin typeface="等线" panose="02010600030101010101" pitchFamily="2" charset="-122"/>
                  <a:ea typeface="等线" panose="02010600030101010101" pitchFamily="2" charset="-122"/>
                </a:rPr>
                <a:t>for</a:t>
              </a:r>
              <a:r>
                <a:rPr lang="zh-CN" altLang="en-US" sz="1600" dirty="0">
                  <a:latin typeface="等线" panose="02010600030101010101" pitchFamily="2" charset="-122"/>
                  <a:ea typeface="等线" panose="02010600030101010101" pitchFamily="2" charset="-122"/>
                </a:rPr>
                <a:t> 循环重写</a:t>
              </a:r>
              <a:endParaRPr lang="en-CN" sz="1600" dirty="0">
                <a:latin typeface="等线" panose="02010600030101010101" pitchFamily="2" charset="-122"/>
                <a:ea typeface="等线" panose="02010600030101010101" pitchFamily="2" charset="-122"/>
              </a:endParaRPr>
            </a:p>
          </p:txBody>
        </p:sp>
        <p:sp>
          <p:nvSpPr>
            <p:cNvPr id="31" name="TextBox 30">
              <a:extLst>
                <a:ext uri="{FF2B5EF4-FFF2-40B4-BE49-F238E27FC236}">
                  <a16:creationId xmlns:a16="http://schemas.microsoft.com/office/drawing/2014/main" id="{53B20D1E-3969-0A34-1DE8-A72858CE5F1D}"/>
                </a:ext>
              </a:extLst>
            </p:cNvPr>
            <p:cNvSpPr txBox="1"/>
            <p:nvPr/>
          </p:nvSpPr>
          <p:spPr>
            <a:xfrm>
              <a:off x="10528241" y="1550984"/>
              <a:ext cx="1394934" cy="377989"/>
            </a:xfrm>
            <a:prstGeom prst="rect">
              <a:avLst/>
            </a:prstGeom>
            <a:noFill/>
          </p:spPr>
          <p:txBody>
            <a:bodyPr wrap="none" rtlCol="0">
              <a:spAutoFit/>
            </a:bodyPr>
            <a:lstStyle/>
            <a:p>
              <a:pPr algn="l">
                <a:lnSpc>
                  <a:spcPct val="125000"/>
                </a:lnSpc>
              </a:pPr>
              <a:r>
                <a:rPr lang="en-US" sz="1600" dirty="0">
                  <a:latin typeface="等线" panose="02010600030101010101" pitchFamily="2" charset="-122"/>
                  <a:ea typeface="等线" panose="02010600030101010101" pitchFamily="2" charset="-122"/>
                </a:rPr>
                <a:t>Julia</a:t>
              </a:r>
              <a:r>
                <a:rPr lang="en-CN" sz="1600" dirty="0">
                  <a:latin typeface="等线" panose="02010600030101010101" pitchFamily="2" charset="-122"/>
                  <a:ea typeface="等线" panose="02010600030101010101" pitchFamily="2" charset="-122"/>
                </a:rPr>
                <a:t>: </a:t>
              </a:r>
              <a:r>
                <a:rPr lang="en-US" altLang="zh-CN" sz="1600" dirty="0">
                  <a:latin typeface="等线" panose="02010600030101010101" pitchFamily="2" charset="-122"/>
                  <a:ea typeface="等线" panose="02010600030101010101" pitchFamily="2" charset="-122"/>
                </a:rPr>
                <a:t>1.620</a:t>
              </a:r>
              <a:r>
                <a:rPr lang="en-CN" sz="1600" dirty="0">
                  <a:latin typeface="等线" panose="02010600030101010101" pitchFamily="2" charset="-122"/>
                  <a:ea typeface="等线" panose="02010600030101010101" pitchFamily="2" charset="-122"/>
                </a:rPr>
                <a:t> </a:t>
              </a:r>
              <a:r>
                <a:rPr lang="el-GR" sz="1600" dirty="0">
                  <a:latin typeface="等线" panose="02010600030101010101" pitchFamily="2" charset="-122"/>
                  <a:ea typeface="等线" panose="02010600030101010101" pitchFamily="2" charset="-122"/>
                </a:rPr>
                <a:t>μ</a:t>
              </a:r>
              <a:r>
                <a:rPr lang="en-US" sz="1600" dirty="0">
                  <a:latin typeface="等线" panose="02010600030101010101" pitchFamily="2" charset="-122"/>
                  <a:ea typeface="等线" panose="02010600030101010101" pitchFamily="2" charset="-122"/>
                </a:rPr>
                <a:t>s</a:t>
              </a:r>
              <a:endParaRPr lang="en-CN" sz="1600" dirty="0">
                <a:latin typeface="等线" panose="02010600030101010101" pitchFamily="2" charset="-122"/>
                <a:ea typeface="等线" panose="02010600030101010101" pitchFamily="2" charset="-122"/>
              </a:endParaRPr>
            </a:p>
          </p:txBody>
        </p:sp>
      </p:grpSp>
      <p:sp>
        <p:nvSpPr>
          <p:cNvPr id="36" name="TextBox 35">
            <a:extLst>
              <a:ext uri="{FF2B5EF4-FFF2-40B4-BE49-F238E27FC236}">
                <a16:creationId xmlns:a16="http://schemas.microsoft.com/office/drawing/2014/main" id="{BDD532AE-5411-ADF4-6934-530CA2B54379}"/>
              </a:ext>
            </a:extLst>
          </p:cNvPr>
          <p:cNvSpPr txBox="1"/>
          <p:nvPr/>
        </p:nvSpPr>
        <p:spPr>
          <a:xfrm>
            <a:off x="7530065" y="5077824"/>
            <a:ext cx="3892412" cy="646331"/>
          </a:xfrm>
          <a:prstGeom prst="rect">
            <a:avLst/>
          </a:prstGeom>
          <a:solidFill>
            <a:schemeClr val="accent5"/>
          </a:solidFill>
        </p:spPr>
        <p:txBody>
          <a:bodyPr wrap="none" rtlCol="0">
            <a:spAutoFit/>
          </a:bodyPr>
          <a:lstStyle/>
          <a:p>
            <a:r>
              <a:rPr lang="zh-CN" altLang="en-US" dirty="0"/>
              <a:t>将计算融合在一个循环中从而获得</a:t>
            </a:r>
            <a:endParaRPr lang="en-US" altLang="zh-CN" dirty="0"/>
          </a:p>
          <a:p>
            <a:r>
              <a:rPr lang="zh-CN" altLang="en-US" dirty="0"/>
              <a:t>更少的矩阵创建和更高的缓存利用率</a:t>
            </a:r>
            <a:endParaRPr lang="en-US" altLang="zh-CN" dirty="0"/>
          </a:p>
        </p:txBody>
      </p:sp>
      <p:sp>
        <p:nvSpPr>
          <p:cNvPr id="33" name="文本框 32"/>
          <p:cNvSpPr txBox="1"/>
          <p:nvPr/>
        </p:nvSpPr>
        <p:spPr>
          <a:xfrm>
            <a:off x="8185212" y="5926723"/>
            <a:ext cx="351555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示例见附件</a:t>
            </a:r>
            <a:r>
              <a:rPr lang="en-US" altLang="zh-CN" dirty="0">
                <a:latin typeface="微软雅黑" panose="020B0503020204020204" pitchFamily="34" charset="-122"/>
                <a:ea typeface="微软雅黑" panose="020B0503020204020204" pitchFamily="34" charset="-122"/>
              </a:rPr>
              <a:t>:codes\5-5</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041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5.5</a:t>
            </a:r>
            <a:r>
              <a:rPr lang="zh-CN" altLang="en-US" dirty="0">
                <a:latin typeface="微软雅黑" panose="020B0503020204020204" pitchFamily="34" charset="-122"/>
                <a:ea typeface="微软雅黑" panose="020B0503020204020204" pitchFamily="34" charset="-122"/>
              </a:rPr>
              <a:t> 内存优化：小结</a:t>
            </a:r>
          </a:p>
        </p:txBody>
      </p:sp>
      <p:sp>
        <p:nvSpPr>
          <p:cNvPr id="10" name="TextBox 9">
            <a:extLst>
              <a:ext uri="{FF2B5EF4-FFF2-40B4-BE49-F238E27FC236}">
                <a16:creationId xmlns:a16="http://schemas.microsoft.com/office/drawing/2014/main" id="{68EECA1D-BA62-9B87-1984-A95E119B96C7}"/>
              </a:ext>
            </a:extLst>
          </p:cNvPr>
          <p:cNvSpPr txBox="1"/>
          <p:nvPr/>
        </p:nvSpPr>
        <p:spPr>
          <a:xfrm>
            <a:off x="1336882" y="1397675"/>
            <a:ext cx="4738798" cy="1477328"/>
          </a:xfrm>
          <a:prstGeom prst="rect">
            <a:avLst/>
          </a:prstGeom>
          <a:solidFill>
            <a:schemeClr val="accent5">
              <a:lumMod val="20000"/>
              <a:lumOff val="80000"/>
            </a:schemeClr>
          </a:solidFill>
        </p:spPr>
        <p:txBody>
          <a:bodyPr wrap="none" rtlCol="0">
            <a:spAutoFit/>
          </a:bodyPr>
          <a:lstStyle/>
          <a:p>
            <a:pPr marL="285750" indent="-285750">
              <a:buFont typeface="Arial" panose="020B0604020202020204" pitchFamily="34" charset="0"/>
              <a:buChar char="•"/>
            </a:pPr>
            <a:r>
              <a:rPr lang="en-US" altLang="zh-CN" dirty="0"/>
              <a:t>for</a:t>
            </a:r>
            <a:r>
              <a:rPr lang="zh-CN" altLang="en-US" dirty="0"/>
              <a:t> 循环的迭代顺序会影响内存的读写模式</a:t>
            </a:r>
            <a:endParaRPr lang="en-US" altLang="zh-CN" dirty="0"/>
          </a:p>
          <a:p>
            <a:pPr marL="285750" indent="-285750">
              <a:buFont typeface="Arial" panose="020B0604020202020204" pitchFamily="34" charset="0"/>
              <a:buChar char="•"/>
            </a:pPr>
            <a:r>
              <a:rPr lang="zh-CN" altLang="en-US" dirty="0"/>
              <a:t>不必要的矩阵创建会极大影响性能：</a:t>
            </a:r>
            <a:endParaRPr lang="en-US" altLang="zh-CN" dirty="0"/>
          </a:p>
          <a:p>
            <a:pPr marL="742950" lvl="1" indent="-285750">
              <a:buFont typeface="Arial" panose="020B0604020202020204" pitchFamily="34" charset="0"/>
              <a:buChar char="•"/>
            </a:pPr>
            <a:r>
              <a:rPr lang="zh-CN" altLang="en-US" dirty="0"/>
              <a:t>使用 </a:t>
            </a:r>
            <a:r>
              <a:rPr lang="en-US" altLang="zh-CN" dirty="0"/>
              <a:t>view</a:t>
            </a:r>
            <a:r>
              <a:rPr lang="zh-CN" altLang="en-US" dirty="0"/>
              <a:t> 而非 </a:t>
            </a:r>
            <a:r>
              <a:rPr lang="en-US" altLang="zh-CN" dirty="0"/>
              <a:t>copy</a:t>
            </a:r>
          </a:p>
          <a:p>
            <a:pPr marL="742950" lvl="1" indent="-285750">
              <a:buFont typeface="Arial" panose="020B0604020202020204" pitchFamily="34" charset="0"/>
              <a:buChar char="•"/>
            </a:pPr>
            <a:r>
              <a:rPr lang="zh-CN" altLang="en-US" dirty="0"/>
              <a:t>预先分配内存和复用内存</a:t>
            </a:r>
            <a:endParaRPr lang="en-US" altLang="zh-CN" dirty="0"/>
          </a:p>
          <a:p>
            <a:pPr marL="285750" indent="-285750">
              <a:buFont typeface="Arial" panose="020B0604020202020204" pitchFamily="34" charset="0"/>
              <a:buChar char="•"/>
            </a:pPr>
            <a:r>
              <a:rPr lang="zh-CN" altLang="en-US" dirty="0"/>
              <a:t>在 </a:t>
            </a:r>
            <a:r>
              <a:rPr lang="en-US" altLang="zh-CN" dirty="0"/>
              <a:t>Julia</a:t>
            </a:r>
            <a:r>
              <a:rPr lang="zh-CN" altLang="en-US" dirty="0"/>
              <a:t> 中广播并不一定意味着高效</a:t>
            </a:r>
          </a:p>
        </p:txBody>
      </p:sp>
      <p:sp>
        <p:nvSpPr>
          <p:cNvPr id="15" name="TextBox 14">
            <a:extLst>
              <a:ext uri="{FF2B5EF4-FFF2-40B4-BE49-F238E27FC236}">
                <a16:creationId xmlns:a16="http://schemas.microsoft.com/office/drawing/2014/main" id="{397F23D0-5A68-4837-E8D8-28C9F4866C63}"/>
              </a:ext>
            </a:extLst>
          </p:cNvPr>
          <p:cNvSpPr txBox="1"/>
          <p:nvPr/>
        </p:nvSpPr>
        <p:spPr>
          <a:xfrm>
            <a:off x="782884" y="911319"/>
            <a:ext cx="1338828" cy="369332"/>
          </a:xfrm>
          <a:prstGeom prst="rect">
            <a:avLst/>
          </a:prstGeom>
          <a:noFill/>
        </p:spPr>
        <p:txBody>
          <a:bodyPr wrap="none" rtlCol="0">
            <a:spAutoFit/>
          </a:bodyPr>
          <a:lstStyle/>
          <a:p>
            <a:r>
              <a:rPr lang="en-CN" dirty="0"/>
              <a:t>性能要点</a:t>
            </a:r>
            <a:r>
              <a:rPr lang="zh-CN" altLang="en-US" dirty="0"/>
              <a:t>：</a:t>
            </a:r>
            <a:endParaRPr dirty="0"/>
          </a:p>
        </p:txBody>
      </p:sp>
      <p:sp>
        <p:nvSpPr>
          <p:cNvPr id="21" name="TextBox 20">
            <a:extLst>
              <a:ext uri="{FF2B5EF4-FFF2-40B4-BE49-F238E27FC236}">
                <a16:creationId xmlns:a16="http://schemas.microsoft.com/office/drawing/2014/main" id="{74A0609C-FBF5-A64A-EAB6-5E643DAD0EEC}"/>
              </a:ext>
            </a:extLst>
          </p:cNvPr>
          <p:cNvSpPr txBox="1"/>
          <p:nvPr/>
        </p:nvSpPr>
        <p:spPr>
          <a:xfrm>
            <a:off x="3413769" y="726653"/>
            <a:ext cx="4970532" cy="369332"/>
          </a:xfrm>
          <a:prstGeom prst="rect">
            <a:avLst/>
          </a:prstGeom>
          <a:solidFill>
            <a:schemeClr val="accent5"/>
          </a:solidFill>
        </p:spPr>
        <p:txBody>
          <a:bodyPr wrap="square">
            <a:spAutoFit/>
          </a:bodyPr>
          <a:lstStyle/>
          <a:p>
            <a:r>
              <a:rPr lang="en-CN" dirty="0"/>
              <a:t>关注内存分配与使用可以极大地提升代码性能</a:t>
            </a:r>
            <a:endParaRPr dirty="0"/>
          </a:p>
        </p:txBody>
      </p:sp>
      <p:grpSp>
        <p:nvGrpSpPr>
          <p:cNvPr id="39" name="Group 38">
            <a:extLst>
              <a:ext uri="{FF2B5EF4-FFF2-40B4-BE49-F238E27FC236}">
                <a16:creationId xmlns:a16="http://schemas.microsoft.com/office/drawing/2014/main" id="{DF3F2B3A-2E4D-FD65-F30A-5F9C1861D4FC}"/>
              </a:ext>
            </a:extLst>
          </p:cNvPr>
          <p:cNvGrpSpPr/>
          <p:nvPr/>
        </p:nvGrpSpPr>
        <p:grpSpPr>
          <a:xfrm>
            <a:off x="782884" y="1713092"/>
            <a:ext cx="10797084" cy="4134067"/>
            <a:chOff x="782884" y="1713092"/>
            <a:chExt cx="10797084" cy="4134067"/>
          </a:xfrm>
        </p:grpSpPr>
        <p:sp>
          <p:nvSpPr>
            <p:cNvPr id="35" name="TextBox 34">
              <a:extLst>
                <a:ext uri="{FF2B5EF4-FFF2-40B4-BE49-F238E27FC236}">
                  <a16:creationId xmlns:a16="http://schemas.microsoft.com/office/drawing/2014/main" id="{D49F18B5-7CBA-6A62-7D5F-BC3650F29EBD}"/>
                </a:ext>
              </a:extLst>
            </p:cNvPr>
            <p:cNvSpPr txBox="1"/>
            <p:nvPr/>
          </p:nvSpPr>
          <p:spPr>
            <a:xfrm>
              <a:off x="1336882" y="4369831"/>
              <a:ext cx="6094268" cy="1477328"/>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zh-CN" altLang="en-US" dirty="0"/>
                <a:t>通过内存对齐来优化缓存利用率</a:t>
              </a:r>
              <a:endParaRPr lang="en-US" altLang="zh-CN" dirty="0"/>
            </a:p>
            <a:p>
              <a:pPr marL="285750" indent="-285750">
                <a:buFont typeface="Arial" panose="020B0604020202020204" pitchFamily="34" charset="0"/>
                <a:buChar char="•"/>
              </a:pPr>
              <a:r>
                <a:rPr lang="zh-CN" altLang="en-US" dirty="0"/>
                <a:t>避免重复运算</a:t>
              </a:r>
              <a:endParaRPr lang="en-US" altLang="zh-CN" dirty="0"/>
            </a:p>
            <a:p>
              <a:pPr marL="285750" indent="-285750">
                <a:buFont typeface="Arial" panose="020B0604020202020204" pitchFamily="34" charset="0"/>
                <a:buChar char="•"/>
              </a:pPr>
              <a:r>
                <a:rPr lang="zh-CN" altLang="en-US" dirty="0"/>
                <a:t>内存布局：</a:t>
              </a:r>
              <a:r>
                <a:rPr lang="en-US" altLang="zh-CN" dirty="0" err="1"/>
                <a:t>SoA</a:t>
              </a:r>
              <a:r>
                <a:rPr lang="en-US" altLang="zh-CN" dirty="0"/>
                <a:t> (Struct</a:t>
              </a:r>
              <a:r>
                <a:rPr lang="zh-CN" altLang="en-US" dirty="0"/>
                <a:t> </a:t>
              </a:r>
              <a:r>
                <a:rPr lang="en-US" altLang="zh-CN" dirty="0"/>
                <a:t>of</a:t>
              </a:r>
              <a:r>
                <a:rPr lang="zh-CN" altLang="en-US" dirty="0"/>
                <a:t> </a:t>
              </a:r>
              <a:r>
                <a:rPr lang="en-US" altLang="zh-CN" dirty="0"/>
                <a:t>Array)</a:t>
              </a:r>
              <a:r>
                <a:rPr lang="zh-CN" altLang="en-US" dirty="0"/>
                <a:t> 与 </a:t>
              </a:r>
              <a:r>
                <a:rPr lang="en-US" altLang="zh-CN" dirty="0" err="1"/>
                <a:t>AoS</a:t>
              </a:r>
              <a:r>
                <a:rPr lang="en-US" altLang="zh-CN" dirty="0"/>
                <a:t> (Array</a:t>
              </a:r>
              <a:r>
                <a:rPr lang="zh-CN" altLang="en-US" dirty="0"/>
                <a:t> </a:t>
              </a:r>
              <a:r>
                <a:rPr lang="en-US" altLang="zh-CN" dirty="0"/>
                <a:t>of</a:t>
              </a:r>
              <a:r>
                <a:rPr lang="zh-CN" altLang="en-US" dirty="0"/>
                <a:t> </a:t>
              </a:r>
              <a:r>
                <a:rPr lang="en-US" altLang="zh-CN" dirty="0"/>
                <a:t>Struct) </a:t>
              </a:r>
            </a:p>
            <a:p>
              <a:pPr marL="285750" indent="-285750">
                <a:buFont typeface="Arial" panose="020B0604020202020204" pitchFamily="34" charset="0"/>
                <a:buChar char="•"/>
              </a:pPr>
              <a:r>
                <a:rPr lang="zh-CN" altLang="en-US" dirty="0"/>
                <a:t>大部分 </a:t>
              </a:r>
              <a:r>
                <a:rPr lang="en-US" dirty="0"/>
                <a:t>GPU </a:t>
              </a:r>
              <a:r>
                <a:rPr lang="zh-CN" altLang="en-US" dirty="0"/>
                <a:t>运算要求我们必须使用向量化编程</a:t>
              </a:r>
              <a:endParaRPr lang="en-US" altLang="zh-CN" dirty="0"/>
            </a:p>
            <a:p>
              <a:pPr marL="285750" indent="-285750">
                <a:buFont typeface="Arial" panose="020B0604020202020204" pitchFamily="34" charset="0"/>
                <a:buChar char="•"/>
              </a:pPr>
              <a:r>
                <a:rPr lang="zh-CN" altLang="en-US" dirty="0"/>
                <a:t>在进行文件读写时引入 </a:t>
              </a:r>
              <a:r>
                <a:rPr lang="en-US" altLang="zh-CN" dirty="0" err="1"/>
                <a:t>IOBuffer</a:t>
              </a:r>
              <a:endParaRPr lang="en-US" altLang="zh-CN" dirty="0"/>
            </a:p>
          </p:txBody>
        </p:sp>
        <p:sp>
          <p:nvSpPr>
            <p:cNvPr id="37" name="TextBox 36">
              <a:extLst>
                <a:ext uri="{FF2B5EF4-FFF2-40B4-BE49-F238E27FC236}">
                  <a16:creationId xmlns:a16="http://schemas.microsoft.com/office/drawing/2014/main" id="{A204D1E9-E8A0-3CA6-5AAC-9B55702D9F10}"/>
                </a:ext>
              </a:extLst>
            </p:cNvPr>
            <p:cNvSpPr txBox="1"/>
            <p:nvPr/>
          </p:nvSpPr>
          <p:spPr>
            <a:xfrm>
              <a:off x="782884" y="3824979"/>
              <a:ext cx="2262158" cy="369332"/>
            </a:xfrm>
            <a:prstGeom prst="rect">
              <a:avLst/>
            </a:prstGeom>
            <a:noFill/>
          </p:spPr>
          <p:txBody>
            <a:bodyPr wrap="none" rtlCol="0">
              <a:spAutoFit/>
            </a:bodyPr>
            <a:lstStyle/>
            <a:p>
              <a:r>
                <a:rPr lang="en-US" dirty="0" err="1"/>
                <a:t>一些没有讨论的点</a:t>
              </a:r>
              <a:r>
                <a:rPr lang="zh-CN" altLang="en-US" dirty="0"/>
                <a:t>：</a:t>
              </a:r>
              <a:endParaRPr dirty="0"/>
            </a:p>
          </p:txBody>
        </p:sp>
        <p:pic>
          <p:nvPicPr>
            <p:cNvPr id="38" name="Picture 37">
              <a:extLst>
                <a:ext uri="{FF2B5EF4-FFF2-40B4-BE49-F238E27FC236}">
                  <a16:creationId xmlns:a16="http://schemas.microsoft.com/office/drawing/2014/main" id="{B65CBABB-75AB-8F9D-A136-5123B2BD3DA6}"/>
                </a:ext>
              </a:extLst>
            </p:cNvPr>
            <p:cNvPicPr>
              <a:picLocks noChangeAspect="1"/>
            </p:cNvPicPr>
            <p:nvPr/>
          </p:nvPicPr>
          <p:blipFill>
            <a:blip r:embed="rId3"/>
            <a:stretch>
              <a:fillRect/>
            </a:stretch>
          </p:blipFill>
          <p:spPr>
            <a:xfrm>
              <a:off x="7985989" y="1713092"/>
              <a:ext cx="3593979" cy="3001458"/>
            </a:xfrm>
            <a:prstGeom prst="rect">
              <a:avLst/>
            </a:prstGeom>
          </p:spPr>
        </p:pic>
      </p:grpSp>
    </p:spTree>
    <p:extLst>
      <p:ext uri="{BB962C8B-B14F-4D97-AF65-F5344CB8AC3E}">
        <p14:creationId xmlns:p14="http://schemas.microsoft.com/office/powerpoint/2010/main" val="183903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1.1 </a:t>
            </a:r>
            <a:r>
              <a:rPr lang="zh-CN" altLang="en-US" dirty="0">
                <a:latin typeface="微软雅黑" panose="020B0503020204020204" pitchFamily="34" charset="-122"/>
                <a:ea typeface="微软雅黑" panose="020B0503020204020204" pitchFamily="34" charset="-122"/>
              </a:rPr>
              <a:t>导引：主观经验对比</a:t>
            </a:r>
          </a:p>
        </p:txBody>
      </p:sp>
      <p:pic>
        <p:nvPicPr>
          <p:cNvPr id="2" name="Image" descr="Image">
            <a:extLst>
              <a:ext uri="{FF2B5EF4-FFF2-40B4-BE49-F238E27FC236}">
                <a16:creationId xmlns:a16="http://schemas.microsoft.com/office/drawing/2014/main" id="{37527ED8-4E32-E9C4-47C9-7E6463FEAF12}"/>
              </a:ext>
            </a:extLst>
          </p:cNvPr>
          <p:cNvPicPr>
            <a:picLocks noChangeAspect="1"/>
          </p:cNvPicPr>
          <p:nvPr/>
        </p:nvPicPr>
        <p:blipFill>
          <a:blip r:embed="rId3"/>
          <a:stretch>
            <a:fillRect/>
          </a:stretch>
        </p:blipFill>
        <p:spPr>
          <a:xfrm>
            <a:off x="463295" y="1071769"/>
            <a:ext cx="6337301" cy="4495800"/>
          </a:xfrm>
          <a:prstGeom prst="rect">
            <a:avLst/>
          </a:prstGeom>
          <a:ln w="12700">
            <a:miter lim="400000"/>
          </a:ln>
        </p:spPr>
      </p:pic>
      <p:sp>
        <p:nvSpPr>
          <p:cNvPr id="3" name="TextBox 2">
            <a:extLst>
              <a:ext uri="{FF2B5EF4-FFF2-40B4-BE49-F238E27FC236}">
                <a16:creationId xmlns:a16="http://schemas.microsoft.com/office/drawing/2014/main" id="{1C4B5C8C-085C-43CC-F027-0B774EF6068F}"/>
              </a:ext>
            </a:extLst>
          </p:cNvPr>
          <p:cNvSpPr txBox="1"/>
          <p:nvPr/>
        </p:nvSpPr>
        <p:spPr>
          <a:xfrm>
            <a:off x="7315200" y="1111526"/>
            <a:ext cx="1850186" cy="369332"/>
          </a:xfrm>
          <a:prstGeom prst="rect">
            <a:avLst/>
          </a:prstGeom>
          <a:noFill/>
        </p:spPr>
        <p:txBody>
          <a:bodyPr wrap="none" rtlCol="0">
            <a:spAutoFit/>
          </a:bodyPr>
          <a:lstStyle/>
          <a:p>
            <a:r>
              <a:rPr lang="en-CN" dirty="0"/>
              <a:t>相比于</a:t>
            </a:r>
            <a:r>
              <a:rPr lang="zh-CN" altLang="en-US" dirty="0"/>
              <a:t> </a:t>
            </a:r>
            <a:r>
              <a:rPr lang="en-US" altLang="zh-CN" dirty="0"/>
              <a:t>C/C++</a:t>
            </a:r>
            <a:r>
              <a:rPr lang="zh-CN" altLang="en-US" dirty="0"/>
              <a:t>：</a:t>
            </a:r>
            <a:endParaRPr lang="en-CN" dirty="0"/>
          </a:p>
        </p:txBody>
      </p:sp>
      <p:sp>
        <p:nvSpPr>
          <p:cNvPr id="14" name="TextBox 13">
            <a:extLst>
              <a:ext uri="{FF2B5EF4-FFF2-40B4-BE49-F238E27FC236}">
                <a16:creationId xmlns:a16="http://schemas.microsoft.com/office/drawing/2014/main" id="{7586F1F6-FD46-0EFE-A97E-64C6C0891763}"/>
              </a:ext>
            </a:extLst>
          </p:cNvPr>
          <p:cNvSpPr txBox="1"/>
          <p:nvPr/>
        </p:nvSpPr>
        <p:spPr>
          <a:xfrm>
            <a:off x="7644269" y="1480858"/>
            <a:ext cx="407144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Julia</a:t>
            </a:r>
            <a:r>
              <a:rPr lang="zh-CN" altLang="en-US" dirty="0"/>
              <a:t> 可以在更短的时间内给出原型实现，快速完成建模验证工作。</a:t>
            </a:r>
            <a:endParaRPr lang="en-US" altLang="zh-CN" dirty="0"/>
          </a:p>
          <a:p>
            <a:pPr marL="285750" indent="-285750">
              <a:buFont typeface="Arial" panose="020B0604020202020204" pitchFamily="34" charset="0"/>
              <a:buChar char="•"/>
            </a:pPr>
            <a:r>
              <a:rPr lang="en-US" dirty="0" err="1"/>
              <a:t>在限定开发时间的情况下</a:t>
            </a:r>
            <a:r>
              <a:rPr lang="zh-CN" altLang="en-US" dirty="0"/>
              <a:t>，</a:t>
            </a:r>
            <a:r>
              <a:rPr lang="en-US" altLang="zh-CN" dirty="0"/>
              <a:t>Julia</a:t>
            </a:r>
            <a:r>
              <a:rPr lang="zh-CN" altLang="en-US" dirty="0"/>
              <a:t> 可以引入更多的性能优化手段，从而得到更高的实际性能。</a:t>
            </a:r>
            <a:endParaRPr lang="en-CN" dirty="0"/>
          </a:p>
        </p:txBody>
      </p:sp>
      <p:sp>
        <p:nvSpPr>
          <p:cNvPr id="15" name="TextBox 14">
            <a:extLst>
              <a:ext uri="{FF2B5EF4-FFF2-40B4-BE49-F238E27FC236}">
                <a16:creationId xmlns:a16="http://schemas.microsoft.com/office/drawing/2014/main" id="{489710E7-CE26-5916-8F05-1E459B9DEC9A}"/>
              </a:ext>
            </a:extLst>
          </p:cNvPr>
          <p:cNvSpPr txBox="1"/>
          <p:nvPr/>
        </p:nvSpPr>
        <p:spPr>
          <a:xfrm>
            <a:off x="7315200" y="3135003"/>
            <a:ext cx="2864887" cy="369332"/>
          </a:xfrm>
          <a:prstGeom prst="rect">
            <a:avLst/>
          </a:prstGeom>
          <a:noFill/>
        </p:spPr>
        <p:txBody>
          <a:bodyPr wrap="none" rtlCol="0">
            <a:spAutoFit/>
          </a:bodyPr>
          <a:lstStyle/>
          <a:p>
            <a:r>
              <a:rPr lang="en-CN" dirty="0"/>
              <a:t>相比于</a:t>
            </a:r>
            <a:r>
              <a:rPr lang="zh-CN" altLang="en-US" dirty="0"/>
              <a:t> </a:t>
            </a:r>
            <a:r>
              <a:rPr lang="en-CN" altLang="zh-CN" dirty="0"/>
              <a:t>MATLAB</a:t>
            </a:r>
            <a:r>
              <a:rPr lang="en-US" altLang="zh-CN" dirty="0"/>
              <a:t>/Python</a:t>
            </a:r>
            <a:r>
              <a:rPr lang="zh-CN" altLang="en-US" dirty="0"/>
              <a:t> ：</a:t>
            </a:r>
            <a:endParaRPr lang="en-CN" dirty="0"/>
          </a:p>
        </p:txBody>
      </p:sp>
      <p:sp>
        <p:nvSpPr>
          <p:cNvPr id="16" name="TextBox 15">
            <a:extLst>
              <a:ext uri="{FF2B5EF4-FFF2-40B4-BE49-F238E27FC236}">
                <a16:creationId xmlns:a16="http://schemas.microsoft.com/office/drawing/2014/main" id="{F6B80FC1-C701-0977-16D6-BC7A3F105089}"/>
              </a:ext>
            </a:extLst>
          </p:cNvPr>
          <p:cNvSpPr txBox="1"/>
          <p:nvPr/>
        </p:nvSpPr>
        <p:spPr>
          <a:xfrm>
            <a:off x="7644269" y="3512114"/>
            <a:ext cx="4071442" cy="1200329"/>
          </a:xfrm>
          <a:prstGeom prst="rect">
            <a:avLst/>
          </a:prstGeom>
          <a:noFill/>
        </p:spPr>
        <p:txBody>
          <a:bodyPr wrap="square" rtlCol="0">
            <a:spAutoFit/>
          </a:bodyPr>
          <a:lstStyle/>
          <a:p>
            <a:pPr marL="285750" indent="-285750">
              <a:buFont typeface="Arial" panose="020B0604020202020204" pitchFamily="34" charset="0"/>
              <a:buChar char="•"/>
            </a:pPr>
            <a:r>
              <a:rPr lang="en-CN" dirty="0"/>
              <a:t>Julia</a:t>
            </a:r>
            <a:r>
              <a:rPr lang="zh-CN" altLang="en-US" dirty="0"/>
              <a:t> 可以在差不多相同的时间内给出原型实现</a:t>
            </a:r>
            <a:endParaRPr lang="en-US" altLang="zh-CN" dirty="0"/>
          </a:p>
          <a:p>
            <a:pPr marL="285750" indent="-285750">
              <a:buFont typeface="Arial" panose="020B0604020202020204" pitchFamily="34" charset="0"/>
              <a:buChar char="•"/>
            </a:pPr>
            <a:r>
              <a:rPr lang="en-US" dirty="0"/>
              <a:t>Julia</a:t>
            </a:r>
            <a:r>
              <a:rPr lang="zh-CN" altLang="en-US" dirty="0"/>
              <a:t> 实现的性能高于 </a:t>
            </a:r>
            <a:r>
              <a:rPr lang="en-US" altLang="zh-CN" dirty="0"/>
              <a:t>MATLAB</a:t>
            </a:r>
            <a:r>
              <a:rPr lang="zh-CN" altLang="en-US" dirty="0"/>
              <a:t>，可以处理与验证更大规模的问题</a:t>
            </a:r>
            <a:endParaRPr lang="en-CN" dirty="0"/>
          </a:p>
        </p:txBody>
      </p:sp>
      <p:sp>
        <p:nvSpPr>
          <p:cNvPr id="17" name="TextBox 16">
            <a:extLst>
              <a:ext uri="{FF2B5EF4-FFF2-40B4-BE49-F238E27FC236}">
                <a16:creationId xmlns:a16="http://schemas.microsoft.com/office/drawing/2014/main" id="{5C0E12F4-83F8-9AFD-073A-84C1BA388375}"/>
              </a:ext>
            </a:extLst>
          </p:cNvPr>
          <p:cNvSpPr txBox="1"/>
          <p:nvPr/>
        </p:nvSpPr>
        <p:spPr>
          <a:xfrm>
            <a:off x="0" y="6113699"/>
            <a:ext cx="4613764" cy="307777"/>
          </a:xfrm>
          <a:prstGeom prst="rect">
            <a:avLst/>
          </a:prstGeom>
          <a:noFill/>
        </p:spPr>
        <p:txBody>
          <a:bodyPr wrap="none" rtlCol="0">
            <a:spAutoFit/>
          </a:bodyPr>
          <a:lstStyle/>
          <a:p>
            <a:pPr algn="ctr"/>
            <a:r>
              <a:rPr lang="en-CN" sz="1400" dirty="0">
                <a:solidFill>
                  <a:schemeClr val="tx1">
                    <a:lumMod val="50000"/>
                    <a:lumOff val="50000"/>
                  </a:schemeClr>
                </a:solidFill>
              </a:rPr>
              <a:t>这是一个主观性经验性评价</a:t>
            </a:r>
            <a:r>
              <a:rPr lang="zh-CN" altLang="en-US" sz="1400" dirty="0">
                <a:solidFill>
                  <a:schemeClr val="tx1">
                    <a:lumMod val="50000"/>
                    <a:lumOff val="50000"/>
                  </a:schemeClr>
                </a:solidFill>
              </a:rPr>
              <a:t>，并不一定适用于所有情况</a:t>
            </a:r>
            <a:endParaRPr lang="en-CN" sz="1400" dirty="0">
              <a:solidFill>
                <a:schemeClr val="tx1">
                  <a:lumMod val="50000"/>
                  <a:lumOff val="50000"/>
                </a:schemeClr>
              </a:solidFill>
            </a:endParaRPr>
          </a:p>
        </p:txBody>
      </p:sp>
      <p:sp>
        <p:nvSpPr>
          <p:cNvPr id="19" name="TextBox 18">
            <a:extLst>
              <a:ext uri="{FF2B5EF4-FFF2-40B4-BE49-F238E27FC236}">
                <a16:creationId xmlns:a16="http://schemas.microsoft.com/office/drawing/2014/main" id="{FC10BB73-A986-AC2F-6183-C9D61DFF1BA5}"/>
              </a:ext>
            </a:extLst>
          </p:cNvPr>
          <p:cNvSpPr txBox="1"/>
          <p:nvPr/>
        </p:nvSpPr>
        <p:spPr>
          <a:xfrm>
            <a:off x="906919" y="5567569"/>
            <a:ext cx="9716121" cy="369332"/>
          </a:xfrm>
          <a:prstGeom prst="rect">
            <a:avLst/>
          </a:prstGeom>
          <a:noFill/>
        </p:spPr>
        <p:txBody>
          <a:bodyPr wrap="none" rtlCol="0">
            <a:spAutoFit/>
          </a:bodyPr>
          <a:lstStyle/>
          <a:p>
            <a:r>
              <a:rPr lang="en-CN" dirty="0"/>
              <a:t>每个实际项目都存在一个交付节点</a:t>
            </a:r>
            <a:r>
              <a:rPr lang="zh-CN" altLang="en-US" dirty="0"/>
              <a:t>：一门好的语言可以带来更高的开发效率和更高的执行效率</a:t>
            </a:r>
            <a:endParaRPr lang="en-CN" dirty="0"/>
          </a:p>
        </p:txBody>
      </p:sp>
    </p:spTree>
    <p:extLst>
      <p:ext uri="{BB962C8B-B14F-4D97-AF65-F5344CB8AC3E}">
        <p14:creationId xmlns:p14="http://schemas.microsoft.com/office/powerpoint/2010/main" val="2315833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99FB9-0D94-B34F-78A3-A8A0D22E130B}"/>
              </a:ext>
            </a:extLst>
          </p:cNvPr>
          <p:cNvSpPr>
            <a:spLocks noGrp="1"/>
          </p:cNvSpPr>
          <p:nvPr>
            <p:ph type="title"/>
          </p:nvPr>
        </p:nvSpPr>
        <p:spPr/>
        <p:txBody>
          <a:bodyPr/>
          <a:lstStyle/>
          <a:p>
            <a:r>
              <a:rPr lang="zh-CN" altLang="en-US" dirty="0"/>
              <a:t>帮助与反馈</a:t>
            </a:r>
          </a:p>
        </p:txBody>
      </p:sp>
      <p:pic>
        <p:nvPicPr>
          <p:cNvPr id="6" name="图片 5">
            <a:extLst>
              <a:ext uri="{FF2B5EF4-FFF2-40B4-BE49-F238E27FC236}">
                <a16:creationId xmlns:a16="http://schemas.microsoft.com/office/drawing/2014/main" id="{68649FD1-9B7A-EC45-F101-B30588FF4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18" y="1563251"/>
            <a:ext cx="11813763" cy="4204899"/>
          </a:xfrm>
          <a:prstGeom prst="rect">
            <a:avLst/>
          </a:prstGeom>
        </p:spPr>
      </p:pic>
      <p:sp>
        <p:nvSpPr>
          <p:cNvPr id="3" name="文本框 2">
            <a:extLst>
              <a:ext uri="{FF2B5EF4-FFF2-40B4-BE49-F238E27FC236}">
                <a16:creationId xmlns:a16="http://schemas.microsoft.com/office/drawing/2014/main" id="{D352BE0F-B555-A124-F191-8BF6B09C62DF}"/>
              </a:ext>
            </a:extLst>
          </p:cNvPr>
          <p:cNvSpPr txBox="1"/>
          <p:nvPr/>
        </p:nvSpPr>
        <p:spPr>
          <a:xfrm>
            <a:off x="102476" y="806517"/>
            <a:ext cx="8065028" cy="369332"/>
          </a:xfrm>
          <a:prstGeom prst="rect">
            <a:avLst/>
          </a:prstGeom>
          <a:noFill/>
        </p:spPr>
        <p:txBody>
          <a:bodyPr wrap="none" rtlCol="0">
            <a:spAutoFit/>
          </a:bodyPr>
          <a:lstStyle/>
          <a:p>
            <a:r>
              <a:rPr lang="zh-CN" altLang="en-US" dirty="0"/>
              <a:t>用户可以根据自己需求登录</a:t>
            </a:r>
            <a:r>
              <a:rPr lang="en-US" altLang="zh-CN" dirty="0"/>
              <a:t>12345</a:t>
            </a:r>
            <a:r>
              <a:rPr lang="zh-CN" altLang="en-US" dirty="0"/>
              <a:t>服务</a:t>
            </a:r>
            <a:r>
              <a:rPr lang="en-US" altLang="zh-CN" dirty="0"/>
              <a:t>-</a:t>
            </a:r>
            <a:r>
              <a:rPr lang="zh-CN" altLang="en-US" dirty="0"/>
              <a:t>查看视频课程、登录社区、提出建议</a:t>
            </a:r>
          </a:p>
        </p:txBody>
      </p:sp>
    </p:spTree>
    <p:extLst>
      <p:ext uri="{BB962C8B-B14F-4D97-AF65-F5344CB8AC3E}">
        <p14:creationId xmlns:p14="http://schemas.microsoft.com/office/powerpoint/2010/main" val="337880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1.2 </a:t>
            </a:r>
            <a:r>
              <a:rPr lang="zh-CN" altLang="en-US" dirty="0">
                <a:latin typeface="微软雅黑" panose="020B0503020204020204" pitchFamily="34" charset="-122"/>
                <a:ea typeface="微软雅黑" panose="020B0503020204020204" pitchFamily="34" charset="-122"/>
              </a:rPr>
              <a:t>导引：小结</a:t>
            </a:r>
          </a:p>
        </p:txBody>
      </p:sp>
      <p:sp>
        <p:nvSpPr>
          <p:cNvPr id="9" name="TextBox 8">
            <a:extLst>
              <a:ext uri="{FF2B5EF4-FFF2-40B4-BE49-F238E27FC236}">
                <a16:creationId xmlns:a16="http://schemas.microsoft.com/office/drawing/2014/main" id="{CA28F565-7643-1427-CB49-2915597834A3}"/>
              </a:ext>
            </a:extLst>
          </p:cNvPr>
          <p:cNvSpPr txBox="1"/>
          <p:nvPr/>
        </p:nvSpPr>
        <p:spPr>
          <a:xfrm>
            <a:off x="918448" y="1606857"/>
            <a:ext cx="3335030" cy="1916871"/>
          </a:xfrm>
          <a:prstGeom prst="rect">
            <a:avLst/>
          </a:prstGeom>
          <a:solidFill>
            <a:schemeClr val="accent1">
              <a:lumMod val="40000"/>
              <a:lumOff val="60000"/>
              <a:alpha val="51765"/>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nSpc>
                <a:spcPct val="125000"/>
              </a:lnSpc>
              <a:buFont typeface="Arial" panose="020B0604020202020204" pitchFamily="34" charset="0"/>
              <a:buChar char="•"/>
            </a:pPr>
            <a:r>
              <a:rPr lang="zh-CN" altLang="en-US" sz="1600" dirty="0">
                <a:latin typeface="等线" panose="02010600030101010101" pitchFamily="2" charset="-122"/>
                <a:ea typeface="等线" panose="02010600030101010101" pitchFamily="2" charset="-122"/>
              </a:rPr>
              <a:t>围绕 </a:t>
            </a:r>
            <a:r>
              <a:rPr lang="en-US" altLang="zh-CN" sz="1600" dirty="0">
                <a:latin typeface="等线" panose="02010600030101010101" pitchFamily="2" charset="-122"/>
                <a:ea typeface="等线" panose="02010600030101010101" pitchFamily="2" charset="-122"/>
              </a:rPr>
              <a:t>Julia</a:t>
            </a:r>
            <a:r>
              <a:rPr lang="zh-CN" altLang="en-US" sz="1600" dirty="0">
                <a:latin typeface="等线" panose="02010600030101010101" pitchFamily="2" charset="-122"/>
                <a:ea typeface="等线" panose="02010600030101010101" pitchFamily="2" charset="-122"/>
              </a:rPr>
              <a:t> 核心风格进行思考与编程</a:t>
            </a:r>
            <a:endParaRPr lang="en-US" altLang="zh-CN" sz="1600" dirty="0">
              <a:latin typeface="等线" panose="02010600030101010101" pitchFamily="2" charset="-122"/>
              <a:ea typeface="等线" panose="02010600030101010101" pitchFamily="2" charset="-122"/>
            </a:endParaRPr>
          </a:p>
          <a:p>
            <a:pPr marL="285750" indent="-285750" algn="l">
              <a:lnSpc>
                <a:spcPct val="125000"/>
              </a:lnSpc>
              <a:buFont typeface="Arial" panose="020B0604020202020204" pitchFamily="34" charset="0"/>
              <a:buChar char="•"/>
            </a:pPr>
            <a:r>
              <a:rPr lang="zh-CN" altLang="en-US" sz="1600" dirty="0">
                <a:latin typeface="等线" panose="02010600030101010101" pitchFamily="2" charset="-122"/>
                <a:ea typeface="等线" panose="02010600030101010101" pitchFamily="2" charset="-122"/>
              </a:rPr>
              <a:t>优先给出通用原型实现，根据需要渐进地展开性能优化</a:t>
            </a:r>
            <a:endParaRPr lang="en-US" altLang="zh-CN" sz="1600" dirty="0">
              <a:latin typeface="等线" panose="02010600030101010101" pitchFamily="2" charset="-122"/>
              <a:ea typeface="等线" panose="02010600030101010101" pitchFamily="2" charset="-122"/>
            </a:endParaRPr>
          </a:p>
          <a:p>
            <a:pPr marL="285750" indent="-285750" algn="l">
              <a:lnSpc>
                <a:spcPct val="125000"/>
              </a:lnSpc>
              <a:buFont typeface="Arial" panose="020B0604020202020204" pitchFamily="34" charset="0"/>
              <a:buChar char="•"/>
            </a:pPr>
            <a:r>
              <a:rPr lang="zh-CN" altLang="en-US" sz="1600" dirty="0">
                <a:latin typeface="等线" panose="02010600030101010101" pitchFamily="2" charset="-122"/>
                <a:ea typeface="等线" panose="02010600030101010101" pitchFamily="2" charset="-122"/>
              </a:rPr>
              <a:t>定位性能瓶颈，重点优化有价值的目标</a:t>
            </a:r>
            <a:endParaRPr lang="en-US" altLang="zh-CN" sz="1600" dirty="0">
              <a:latin typeface="等线" panose="02010600030101010101" pitchFamily="2" charset="-122"/>
              <a:ea typeface="等线" panose="02010600030101010101" pitchFamily="2" charset="-122"/>
            </a:endParaRPr>
          </a:p>
        </p:txBody>
      </p:sp>
      <p:sp>
        <p:nvSpPr>
          <p:cNvPr id="10" name="TextBox 9">
            <a:extLst>
              <a:ext uri="{FF2B5EF4-FFF2-40B4-BE49-F238E27FC236}">
                <a16:creationId xmlns:a16="http://schemas.microsoft.com/office/drawing/2014/main" id="{8DD3956C-A8F8-4949-62E3-A61B663AD58C}"/>
              </a:ext>
            </a:extLst>
          </p:cNvPr>
          <p:cNvSpPr txBox="1"/>
          <p:nvPr/>
        </p:nvSpPr>
        <p:spPr>
          <a:xfrm>
            <a:off x="918448" y="1055069"/>
            <a:ext cx="2778325" cy="449354"/>
          </a:xfrm>
          <a:prstGeom prst="rect">
            <a:avLst/>
          </a:prstGeom>
          <a:noFill/>
        </p:spPr>
        <p:txBody>
          <a:bodyPr wrap="none" rtlCol="0">
            <a:spAutoFit/>
          </a:bodyPr>
          <a:lstStyle/>
          <a:p>
            <a:pPr algn="l">
              <a:lnSpc>
                <a:spcPct val="125000"/>
              </a:lnSpc>
            </a:pPr>
            <a:r>
              <a:rPr lang="en-CN" sz="20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Julia</a:t>
            </a:r>
            <a:r>
              <a:rPr lang="zh-CN" altLang="en-US" sz="20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 </a:t>
            </a:r>
            <a:r>
              <a:rPr lang="en-CN" sz="2000" dirty="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rPr>
              <a:t>性能优化基本原则</a:t>
            </a:r>
          </a:p>
        </p:txBody>
      </p:sp>
      <p:sp>
        <p:nvSpPr>
          <p:cNvPr id="25" name="TextBox 24">
            <a:extLst>
              <a:ext uri="{FF2B5EF4-FFF2-40B4-BE49-F238E27FC236}">
                <a16:creationId xmlns:a16="http://schemas.microsoft.com/office/drawing/2014/main" id="{9C633532-821A-362F-0007-83F77EE0CE48}"/>
              </a:ext>
            </a:extLst>
          </p:cNvPr>
          <p:cNvSpPr txBox="1"/>
          <p:nvPr/>
        </p:nvSpPr>
        <p:spPr>
          <a:xfrm>
            <a:off x="833560" y="3626162"/>
            <a:ext cx="1752403" cy="449354"/>
          </a:xfrm>
          <a:prstGeom prst="rect">
            <a:avLst/>
          </a:prstGeom>
          <a:noFill/>
        </p:spPr>
        <p:txBody>
          <a:bodyPr wrap="none" rtlCol="0">
            <a:spAutoFit/>
          </a:bodyPr>
          <a:lstStyle>
            <a:defPPr>
              <a:defRPr lang="zh-CN"/>
            </a:defPPr>
            <a:lvl1pPr>
              <a:lnSpc>
                <a:spcPct val="125000"/>
              </a:lnSpc>
              <a:defRPr sz="200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defRPr>
            </a:lvl1pPr>
          </a:lstStyle>
          <a:p>
            <a:r>
              <a:rPr lang="en-US" altLang="zh-CN" dirty="0"/>
              <a:t>Julia</a:t>
            </a:r>
            <a:r>
              <a:rPr lang="zh-CN" altLang="en-US" dirty="0"/>
              <a:t> 核心风格</a:t>
            </a:r>
            <a:endParaRPr lang="en-CN" dirty="0"/>
          </a:p>
        </p:txBody>
      </p:sp>
      <p:sp>
        <p:nvSpPr>
          <p:cNvPr id="26" name="TextBox 25">
            <a:extLst>
              <a:ext uri="{FF2B5EF4-FFF2-40B4-BE49-F238E27FC236}">
                <a16:creationId xmlns:a16="http://schemas.microsoft.com/office/drawing/2014/main" id="{61D97327-5702-FF23-8029-7C3B4FB1F564}"/>
              </a:ext>
            </a:extLst>
          </p:cNvPr>
          <p:cNvSpPr txBox="1"/>
          <p:nvPr/>
        </p:nvSpPr>
        <p:spPr>
          <a:xfrm>
            <a:off x="918448" y="4075516"/>
            <a:ext cx="3335030" cy="1301318"/>
          </a:xfrm>
          <a:prstGeom prst="rect">
            <a:avLst/>
          </a:prstGeom>
          <a:solidFill>
            <a:schemeClr val="accent1">
              <a:lumMod val="40000"/>
              <a:lumOff val="60000"/>
              <a:alpha val="51765"/>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nSpc>
                <a:spcPct val="125000"/>
              </a:lnSpc>
              <a:buFont typeface="Arial" panose="020B0604020202020204" pitchFamily="34" charset="0"/>
              <a:buChar char="•"/>
            </a:pPr>
            <a:r>
              <a:rPr lang="zh-CN" altLang="en-CN" sz="1600" dirty="0">
                <a:latin typeface="等线" panose="02010600030101010101" pitchFamily="2" charset="-122"/>
                <a:ea typeface="等线" panose="02010600030101010101" pitchFamily="2" charset="-122"/>
              </a:rPr>
              <a:t>类型</a:t>
            </a:r>
            <a:r>
              <a:rPr lang="zh-CN" altLang="en-US" sz="1600" dirty="0">
                <a:latin typeface="等线" panose="02010600030101010101" pitchFamily="2" charset="-122"/>
                <a:ea typeface="等线" panose="02010600030101010101" pitchFamily="2" charset="-122"/>
              </a:rPr>
              <a:t>稳定</a:t>
            </a:r>
            <a:endParaRPr lang="en-US" altLang="zh-CN" sz="1600" dirty="0">
              <a:latin typeface="等线" panose="02010600030101010101" pitchFamily="2" charset="-122"/>
              <a:ea typeface="等线" panose="02010600030101010101" pitchFamily="2" charset="-122"/>
            </a:endParaRPr>
          </a:p>
          <a:p>
            <a:pPr marL="285750" indent="-285750">
              <a:lnSpc>
                <a:spcPct val="125000"/>
              </a:lnSpc>
              <a:buFont typeface="Arial" panose="020B0604020202020204" pitchFamily="34" charset="0"/>
              <a:buChar char="•"/>
            </a:pPr>
            <a:r>
              <a:rPr lang="zh-CN" altLang="en-US" sz="1600" dirty="0">
                <a:latin typeface="等线" panose="02010600030101010101" pitchFamily="2" charset="-122"/>
                <a:ea typeface="等线" panose="02010600030101010101" pitchFamily="2" charset="-122"/>
              </a:rPr>
              <a:t>数值类型</a:t>
            </a:r>
            <a:endParaRPr lang="en-US" altLang="zh-CN" sz="1600" dirty="0">
              <a:latin typeface="等线" panose="02010600030101010101" pitchFamily="2" charset="-122"/>
              <a:ea typeface="等线" panose="02010600030101010101" pitchFamily="2" charset="-122"/>
            </a:endParaRPr>
          </a:p>
          <a:p>
            <a:pPr marL="285750" indent="-285750">
              <a:lnSpc>
                <a:spcPct val="125000"/>
              </a:lnSpc>
              <a:buFont typeface="Arial" panose="020B0604020202020204" pitchFamily="34" charset="0"/>
              <a:buChar char="•"/>
            </a:pPr>
            <a:r>
              <a:rPr lang="zh-CN" altLang="en-US" sz="1600" dirty="0">
                <a:latin typeface="等线" panose="02010600030101010101" pitchFamily="2" charset="-122"/>
                <a:ea typeface="等线" panose="02010600030101010101" pitchFamily="2" charset="-122"/>
              </a:rPr>
              <a:t>多重派发</a:t>
            </a:r>
            <a:endParaRPr lang="en-US" altLang="zh-CN" sz="1600" dirty="0">
              <a:latin typeface="等线" panose="02010600030101010101" pitchFamily="2" charset="-122"/>
              <a:ea typeface="等线" panose="02010600030101010101" pitchFamily="2" charset="-122"/>
            </a:endParaRPr>
          </a:p>
          <a:p>
            <a:pPr marL="285750" indent="-285750">
              <a:lnSpc>
                <a:spcPct val="125000"/>
              </a:lnSpc>
              <a:buFont typeface="Arial" panose="020B0604020202020204" pitchFamily="34" charset="0"/>
              <a:buChar char="•"/>
            </a:pPr>
            <a:r>
              <a:rPr lang="zh-CN" altLang="en-US" sz="1600" dirty="0">
                <a:latin typeface="等线" panose="02010600030101010101" pitchFamily="2" charset="-122"/>
                <a:ea typeface="等线" panose="02010600030101010101" pitchFamily="2" charset="-122"/>
              </a:rPr>
              <a:t>内存使用</a:t>
            </a:r>
            <a:endParaRPr lang="en-US" altLang="zh-CN" sz="1600" dirty="0">
              <a:latin typeface="等线" panose="02010600030101010101" pitchFamily="2" charset="-122"/>
              <a:ea typeface="等线" panose="02010600030101010101" pitchFamily="2" charset="-122"/>
            </a:endParaRPr>
          </a:p>
        </p:txBody>
      </p:sp>
      <p:sp>
        <p:nvSpPr>
          <p:cNvPr id="32" name="TextBox 31">
            <a:extLst>
              <a:ext uri="{FF2B5EF4-FFF2-40B4-BE49-F238E27FC236}">
                <a16:creationId xmlns:a16="http://schemas.microsoft.com/office/drawing/2014/main" id="{390DF468-3254-E7B2-3565-65DED0CAC10E}"/>
              </a:ext>
            </a:extLst>
          </p:cNvPr>
          <p:cNvSpPr txBox="1"/>
          <p:nvPr/>
        </p:nvSpPr>
        <p:spPr>
          <a:xfrm>
            <a:off x="-19878" y="6043379"/>
            <a:ext cx="5211683" cy="307777"/>
          </a:xfrm>
          <a:prstGeom prst="rect">
            <a:avLst/>
          </a:prstGeom>
          <a:noFill/>
        </p:spPr>
        <p:txBody>
          <a:bodyPr wrap="none" rtlCol="0">
            <a:spAutoFit/>
          </a:bodyPr>
          <a:lstStyle/>
          <a:p>
            <a:pPr algn="ctr"/>
            <a:r>
              <a:rPr lang="zh-CN" altLang="en-US" sz="1400" dirty="0">
                <a:solidFill>
                  <a:schemeClr val="tx1">
                    <a:lumMod val="50000"/>
                    <a:lumOff val="50000"/>
                  </a:schemeClr>
                </a:solidFill>
              </a:rPr>
              <a:t>大多数场景下，避免不必要的性能浪费就能够带来足够好的性能</a:t>
            </a:r>
          </a:p>
        </p:txBody>
      </p:sp>
      <p:sp>
        <p:nvSpPr>
          <p:cNvPr id="33" name="TextBox 32">
            <a:extLst>
              <a:ext uri="{FF2B5EF4-FFF2-40B4-BE49-F238E27FC236}">
                <a16:creationId xmlns:a16="http://schemas.microsoft.com/office/drawing/2014/main" id="{152FD325-E9DC-3105-8508-D4BFB891D458}"/>
              </a:ext>
            </a:extLst>
          </p:cNvPr>
          <p:cNvSpPr txBox="1"/>
          <p:nvPr/>
        </p:nvSpPr>
        <p:spPr>
          <a:xfrm>
            <a:off x="6165771" y="1055069"/>
            <a:ext cx="2236510" cy="449354"/>
          </a:xfrm>
          <a:prstGeom prst="rect">
            <a:avLst/>
          </a:prstGeom>
          <a:noFill/>
        </p:spPr>
        <p:txBody>
          <a:bodyPr wrap="none" rtlCol="0">
            <a:spAutoFit/>
          </a:bodyPr>
          <a:lstStyle>
            <a:defPPr>
              <a:defRPr lang="zh-CN"/>
            </a:defPPr>
            <a:lvl1pPr>
              <a:lnSpc>
                <a:spcPct val="125000"/>
              </a:lnSpc>
              <a:defRPr sz="2000">
                <a:ln w="0"/>
                <a:effectLst>
                  <a:outerShdw blurRad="38100" dist="19050" dir="2700000" algn="tl" rotWithShape="0">
                    <a:schemeClr val="dk1">
                      <a:alpha val="40000"/>
                    </a:schemeClr>
                  </a:outerShdw>
                </a:effectLst>
                <a:latin typeface="等线" panose="02010600030101010101" pitchFamily="2" charset="-122"/>
                <a:ea typeface="等线" panose="02010600030101010101" pitchFamily="2" charset="-122"/>
              </a:defRPr>
            </a:lvl1pPr>
          </a:lstStyle>
          <a:p>
            <a:r>
              <a:rPr lang="zh-CN" altLang="en-CN" dirty="0"/>
              <a:t>这节课</a:t>
            </a:r>
            <a:r>
              <a:rPr lang="zh-CN" altLang="en-US" dirty="0"/>
              <a:t>不会覆盖：</a:t>
            </a:r>
            <a:endParaRPr lang="en-CN" dirty="0"/>
          </a:p>
        </p:txBody>
      </p:sp>
      <p:sp>
        <p:nvSpPr>
          <p:cNvPr id="35" name="TextBox 34">
            <a:extLst>
              <a:ext uri="{FF2B5EF4-FFF2-40B4-BE49-F238E27FC236}">
                <a16:creationId xmlns:a16="http://schemas.microsoft.com/office/drawing/2014/main" id="{7CEE737A-F274-AD5F-3620-EE4419F5CE59}"/>
              </a:ext>
            </a:extLst>
          </p:cNvPr>
          <p:cNvSpPr txBox="1"/>
          <p:nvPr/>
        </p:nvSpPr>
        <p:spPr>
          <a:xfrm>
            <a:off x="6165770" y="1601155"/>
            <a:ext cx="4071533" cy="1301318"/>
          </a:xfrm>
          <a:prstGeom prst="rect">
            <a:avLst/>
          </a:prstGeom>
          <a:solidFill>
            <a:schemeClr val="accent1">
              <a:lumMod val="40000"/>
              <a:lumOff val="60000"/>
              <a:alpha val="51765"/>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nSpc>
                <a:spcPct val="125000"/>
              </a:lnSpc>
              <a:buFont typeface="Arial" panose="020B0604020202020204" pitchFamily="34" charset="0"/>
              <a:buChar char="•"/>
            </a:pPr>
            <a:r>
              <a:rPr lang="zh-CN" altLang="en-US" sz="1600" dirty="0">
                <a:latin typeface="等线" panose="02010600030101010101" pitchFamily="2" charset="-122"/>
                <a:ea typeface="等线" panose="02010600030101010101" pitchFamily="2" charset="-122"/>
              </a:rPr>
              <a:t>领域特定的算法复杂度优化</a:t>
            </a:r>
            <a:endParaRPr lang="en-US" altLang="zh-CN" sz="1600" dirty="0">
              <a:latin typeface="等线" panose="02010600030101010101" pitchFamily="2" charset="-122"/>
              <a:ea typeface="等线" panose="02010600030101010101" pitchFamily="2" charset="-122"/>
            </a:endParaRPr>
          </a:p>
          <a:p>
            <a:pPr marL="285750" indent="-285750">
              <a:lnSpc>
                <a:spcPct val="125000"/>
              </a:lnSpc>
              <a:buFont typeface="Arial" panose="020B0604020202020204" pitchFamily="34" charset="0"/>
              <a:buChar char="•"/>
            </a:pPr>
            <a:r>
              <a:rPr lang="zh-CN" altLang="en-US" sz="1600" dirty="0">
                <a:latin typeface="等线" panose="02010600030101010101" pitchFamily="2" charset="-122"/>
                <a:ea typeface="等线" panose="02010600030101010101" pitchFamily="2" charset="-122"/>
              </a:rPr>
              <a:t>不太常见的高阶 </a:t>
            </a:r>
            <a:r>
              <a:rPr lang="en-US" altLang="zh-CN" sz="1600" dirty="0">
                <a:latin typeface="等线" panose="02010600030101010101" pitchFamily="2" charset="-122"/>
                <a:ea typeface="等线" panose="02010600030101010101" pitchFamily="2" charset="-122"/>
              </a:rPr>
              <a:t>Julia</a:t>
            </a:r>
            <a:r>
              <a:rPr lang="zh-CN" altLang="en-US" sz="1600" dirty="0">
                <a:latin typeface="等线" panose="02010600030101010101" pitchFamily="2" charset="-122"/>
                <a:ea typeface="等线" panose="02010600030101010101" pitchFamily="2" charset="-122"/>
              </a:rPr>
              <a:t> 优化技术</a:t>
            </a:r>
            <a:endParaRPr lang="en-US" altLang="zh-CN" sz="1600" dirty="0">
              <a:latin typeface="等线" panose="02010600030101010101" pitchFamily="2" charset="-122"/>
              <a:ea typeface="等线" panose="02010600030101010101" pitchFamily="2" charset="-122"/>
            </a:endParaRPr>
          </a:p>
          <a:p>
            <a:pPr marL="285750" indent="-285750">
              <a:lnSpc>
                <a:spcPct val="125000"/>
              </a:lnSpc>
              <a:buFont typeface="Arial" panose="020B0604020202020204" pitchFamily="34" charset="0"/>
              <a:buChar char="•"/>
            </a:pPr>
            <a:r>
              <a:rPr lang="zh-CN" altLang="en-US" sz="1600" dirty="0">
                <a:latin typeface="等线" panose="02010600030101010101" pitchFamily="2" charset="-122"/>
                <a:ea typeface="等线" panose="02010600030101010101" pitchFamily="2" charset="-122"/>
              </a:rPr>
              <a:t>并行计算手段</a:t>
            </a:r>
            <a:endParaRPr lang="en-US" altLang="zh-CN" sz="1600" dirty="0">
              <a:latin typeface="等线" panose="02010600030101010101" pitchFamily="2" charset="-122"/>
              <a:ea typeface="等线" panose="02010600030101010101" pitchFamily="2" charset="-122"/>
            </a:endParaRPr>
          </a:p>
          <a:p>
            <a:pPr marL="285750" indent="-285750">
              <a:lnSpc>
                <a:spcPct val="125000"/>
              </a:lnSpc>
              <a:buFont typeface="Arial" panose="020B0604020202020204" pitchFamily="34" charset="0"/>
              <a:buChar char="•"/>
            </a:pPr>
            <a:r>
              <a:rPr lang="zh-CN" altLang="en-US" sz="1600" dirty="0">
                <a:latin typeface="等线" panose="02010600030101010101" pitchFamily="2" charset="-122"/>
                <a:ea typeface="等线" panose="02010600030101010101" pitchFamily="2" charset="-122"/>
              </a:rPr>
              <a:t>编译延迟、加载延迟问题</a:t>
            </a:r>
            <a:endParaRPr lang="en-US" altLang="zh-CN" sz="16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3704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25802B-3B84-452F-D7CE-442E0F3DE01C}"/>
              </a:ext>
            </a:extLst>
          </p:cNvPr>
          <p:cNvSpPr/>
          <p:nvPr/>
        </p:nvSpPr>
        <p:spPr>
          <a:xfrm>
            <a:off x="-1" y="2059450"/>
            <a:ext cx="12192001" cy="273910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a:solidFill>
                <a:prstClr val="white"/>
              </a:solidFill>
              <a:latin typeface="等线" panose="02010600030101010101" pitchFamily="2" charset="-122"/>
              <a:ea typeface="等线"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FABDE7D0-6E6A-556C-5A47-A3EE013200BF}"/>
              </a:ext>
            </a:extLst>
          </p:cNvPr>
          <p:cNvPicPr>
            <a:picLocks noChangeAspect="1"/>
          </p:cNvPicPr>
          <p:nvPr/>
        </p:nvPicPr>
        <p:blipFill>
          <a:blip r:embed="rId3"/>
          <a:stretch>
            <a:fillRect/>
          </a:stretch>
        </p:blipFill>
        <p:spPr>
          <a:xfrm>
            <a:off x="0" y="0"/>
            <a:ext cx="1941181" cy="733979"/>
          </a:xfrm>
          <a:prstGeom prst="rect">
            <a:avLst/>
          </a:prstGeom>
        </p:spPr>
      </p:pic>
      <p:sp>
        <p:nvSpPr>
          <p:cNvPr id="4" name="文本框 3">
            <a:extLst>
              <a:ext uri="{FF2B5EF4-FFF2-40B4-BE49-F238E27FC236}">
                <a16:creationId xmlns:a16="http://schemas.microsoft.com/office/drawing/2014/main" id="{5D7CB9B5-A7F9-C12C-10F3-FA1E12A77C18}"/>
              </a:ext>
            </a:extLst>
          </p:cNvPr>
          <p:cNvSpPr txBox="1"/>
          <p:nvPr/>
        </p:nvSpPr>
        <p:spPr>
          <a:xfrm>
            <a:off x="892681" y="2829559"/>
            <a:ext cx="1666240" cy="1198880"/>
          </a:xfrm>
          <a:prstGeom prst="rect">
            <a:avLst/>
          </a:prstGeom>
          <a:noFill/>
        </p:spPr>
        <p:txBody>
          <a:bodyPr wrap="square" rtlCol="0">
            <a:spAutoFit/>
          </a:bodyPr>
          <a:lstStyle/>
          <a:p>
            <a:r>
              <a:rPr lang="en-US" altLang="zh-CN" sz="7200" b="1" noProof="1">
                <a:solidFill>
                  <a:schemeClr val="bg1">
                    <a:alpha val="40000"/>
                  </a:schemeClr>
                </a:solidFill>
                <a:latin typeface="Arial Bold" panose="020B0604020202020204" charset="0"/>
                <a:ea typeface="黑体" pitchFamily="2" charset="-122"/>
                <a:cs typeface="Arial Bold" panose="020B0604020202020204" charset="0"/>
              </a:rPr>
              <a:t>02</a:t>
            </a:r>
            <a:endParaRPr lang="en-US" altLang="zh-CN" sz="7200" b="1" noProof="1">
              <a:solidFill>
                <a:schemeClr val="bg1">
                  <a:alpha val="40000"/>
                </a:schemeClr>
              </a:solidFill>
              <a:latin typeface="Arial Bold" panose="020B0604020202020204" charset="0"/>
              <a:cs typeface="Arial Bold" panose="020B0604020202020204" charset="0"/>
            </a:endParaRPr>
          </a:p>
        </p:txBody>
      </p:sp>
      <p:sp>
        <p:nvSpPr>
          <p:cNvPr id="5" name="文本框 1">
            <a:extLst>
              <a:ext uri="{FF2B5EF4-FFF2-40B4-BE49-F238E27FC236}">
                <a16:creationId xmlns:a16="http://schemas.microsoft.com/office/drawing/2014/main" id="{FB1195B0-02EB-FC0F-D6D2-94E6E110FE4E}"/>
              </a:ext>
            </a:extLst>
          </p:cNvPr>
          <p:cNvSpPr txBox="1"/>
          <p:nvPr/>
        </p:nvSpPr>
        <p:spPr>
          <a:xfrm>
            <a:off x="2244723" y="3198811"/>
            <a:ext cx="4378325" cy="461665"/>
          </a:xfrm>
          <a:prstGeom prst="rect">
            <a:avLst/>
          </a:prstGeom>
          <a:noFill/>
          <a:ln w="9525">
            <a:noFill/>
          </a:ln>
        </p:spPr>
        <p:txBody>
          <a:bodyPr wrap="square" anchor="t" anchorCtr="0">
            <a:spAutoFit/>
          </a:bodyPr>
          <a:lstStyle/>
          <a:p>
            <a:pPr indent="0"/>
            <a:r>
              <a:rPr lang="en-US"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Julia</a:t>
            </a:r>
            <a:r>
              <a:rPr lang="zh-CN" altLang="en-US"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性能优化：类型稳定</a:t>
            </a:r>
            <a:endParaRPr lang="zh-CN" altLang="en-US" sz="2400" b="1" dirty="0">
              <a:solidFill>
                <a:schemeClr val="bg1"/>
              </a:solidFill>
              <a:latin typeface="Arial Bold" panose="020B0604020202020204" charset="0"/>
              <a:ea typeface="黑体" pitchFamily="2" charset="-122"/>
            </a:endParaRPr>
          </a:p>
        </p:txBody>
      </p:sp>
    </p:spTree>
    <p:extLst>
      <p:ext uri="{BB962C8B-B14F-4D97-AF65-F5344CB8AC3E}">
        <p14:creationId xmlns:p14="http://schemas.microsoft.com/office/powerpoint/2010/main" val="4259442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75EA7E6-B51B-4321-0A8C-31CCC6B9A294}"/>
              </a:ext>
            </a:extLst>
          </p:cNvPr>
          <p:cNvSpPr>
            <a:spLocks noGrp="1"/>
          </p:cNvSpPr>
          <p:nvPr>
            <p:ph type="title"/>
          </p:nvPr>
        </p:nvSpPr>
        <p:spPr>
          <a:xfrm>
            <a:off x="191343" y="116434"/>
            <a:ext cx="10823789" cy="576262"/>
          </a:xfrm>
        </p:spPr>
        <p:txBody>
          <a:bodyPr>
            <a:normAutofit/>
          </a:bodyPr>
          <a:lstStyle/>
          <a:p>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类型稳定：从 </a:t>
            </a: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 函数开始</a:t>
            </a:r>
          </a:p>
        </p:txBody>
      </p:sp>
      <p:sp>
        <p:nvSpPr>
          <p:cNvPr id="22" name="TextBox 21">
            <a:extLst>
              <a:ext uri="{FF2B5EF4-FFF2-40B4-BE49-F238E27FC236}">
                <a16:creationId xmlns:a16="http://schemas.microsoft.com/office/drawing/2014/main" id="{DCD18849-8F4D-687E-F6F7-D1904B53450A}"/>
              </a:ext>
            </a:extLst>
          </p:cNvPr>
          <p:cNvSpPr txBox="1"/>
          <p:nvPr/>
        </p:nvSpPr>
        <p:spPr>
          <a:xfrm>
            <a:off x="306790" y="730691"/>
            <a:ext cx="4120039" cy="369332"/>
          </a:xfrm>
          <a:prstGeom prst="rect">
            <a:avLst/>
          </a:prstGeom>
          <a:noFill/>
        </p:spPr>
        <p:txBody>
          <a:bodyPr wrap="none" rtlCol="0">
            <a:spAutoFit/>
          </a:bodyPr>
          <a:lstStyle/>
          <a:p>
            <a:pPr algn="ctr"/>
            <a:r>
              <a:rPr lang="en-US" altLang="zh-CN" dirty="0"/>
              <a:t>max </a:t>
            </a:r>
            <a:r>
              <a:rPr lang="zh-CN" altLang="en-US" dirty="0"/>
              <a:t>函数在不同编程语言下的典型实现</a:t>
            </a:r>
            <a:endParaRPr lang="en-CN" dirty="0"/>
          </a:p>
        </p:txBody>
      </p:sp>
      <p:sp>
        <p:nvSpPr>
          <p:cNvPr id="27" name="TextBox 26">
            <a:extLst>
              <a:ext uri="{FF2B5EF4-FFF2-40B4-BE49-F238E27FC236}">
                <a16:creationId xmlns:a16="http://schemas.microsoft.com/office/drawing/2014/main" id="{FF264CC4-1631-9D97-B971-832BCDBBD9A1}"/>
              </a:ext>
            </a:extLst>
          </p:cNvPr>
          <p:cNvSpPr txBox="1"/>
          <p:nvPr/>
        </p:nvSpPr>
        <p:spPr>
          <a:xfrm>
            <a:off x="1484942" y="1232462"/>
            <a:ext cx="885179" cy="369332"/>
          </a:xfrm>
          <a:prstGeom prst="rect">
            <a:avLst/>
          </a:prstGeom>
          <a:noFill/>
        </p:spPr>
        <p:txBody>
          <a:bodyPr wrap="none" rtlCol="0">
            <a:spAutoFit/>
          </a:bodyPr>
          <a:lstStyle/>
          <a:p>
            <a:r>
              <a:rPr lang="en-CN" dirty="0"/>
              <a:t>python</a:t>
            </a:r>
          </a:p>
        </p:txBody>
      </p:sp>
      <p:pic>
        <p:nvPicPr>
          <p:cNvPr id="39" name="Picture 38">
            <a:extLst>
              <a:ext uri="{FF2B5EF4-FFF2-40B4-BE49-F238E27FC236}">
                <a16:creationId xmlns:a16="http://schemas.microsoft.com/office/drawing/2014/main" id="{49E9F84C-710B-63B7-F7BD-1679532B2402}"/>
              </a:ext>
            </a:extLst>
          </p:cNvPr>
          <p:cNvPicPr>
            <a:picLocks noChangeAspect="1"/>
          </p:cNvPicPr>
          <p:nvPr/>
        </p:nvPicPr>
        <p:blipFill rotWithShape="1">
          <a:blip r:embed="rId3"/>
          <a:srcRect l="1825" r="3147"/>
          <a:stretch/>
        </p:blipFill>
        <p:spPr>
          <a:xfrm>
            <a:off x="7153189" y="1734234"/>
            <a:ext cx="3861943" cy="2209800"/>
          </a:xfrm>
          <a:prstGeom prst="rect">
            <a:avLst/>
          </a:prstGeom>
        </p:spPr>
      </p:pic>
      <p:pic>
        <p:nvPicPr>
          <p:cNvPr id="40" name="Picture 39">
            <a:extLst>
              <a:ext uri="{FF2B5EF4-FFF2-40B4-BE49-F238E27FC236}">
                <a16:creationId xmlns:a16="http://schemas.microsoft.com/office/drawing/2014/main" id="{16A3F782-FA47-9BEC-CCF9-E0359E326618}"/>
              </a:ext>
            </a:extLst>
          </p:cNvPr>
          <p:cNvPicPr>
            <a:picLocks noChangeAspect="1"/>
          </p:cNvPicPr>
          <p:nvPr/>
        </p:nvPicPr>
        <p:blipFill rotWithShape="1">
          <a:blip r:embed="rId4"/>
          <a:srcRect l="2737" t="1388" r="43226" b="-1388"/>
          <a:stretch/>
        </p:blipFill>
        <p:spPr>
          <a:xfrm>
            <a:off x="820740" y="1734234"/>
            <a:ext cx="2213585" cy="1739900"/>
          </a:xfrm>
          <a:prstGeom prst="rect">
            <a:avLst/>
          </a:prstGeom>
        </p:spPr>
      </p:pic>
      <p:pic>
        <p:nvPicPr>
          <p:cNvPr id="41" name="Picture 40">
            <a:extLst>
              <a:ext uri="{FF2B5EF4-FFF2-40B4-BE49-F238E27FC236}">
                <a16:creationId xmlns:a16="http://schemas.microsoft.com/office/drawing/2014/main" id="{A7BDC75C-F27B-E80A-B0DA-5CF1F3BE7C68}"/>
              </a:ext>
            </a:extLst>
          </p:cNvPr>
          <p:cNvPicPr>
            <a:picLocks noChangeAspect="1"/>
          </p:cNvPicPr>
          <p:nvPr/>
        </p:nvPicPr>
        <p:blipFill rotWithShape="1">
          <a:blip r:embed="rId5"/>
          <a:srcRect l="1216" r="34272" b="6966"/>
          <a:stretch/>
        </p:blipFill>
        <p:spPr>
          <a:xfrm>
            <a:off x="3782876" y="1726418"/>
            <a:ext cx="2621761" cy="2055855"/>
          </a:xfrm>
          <a:prstGeom prst="rect">
            <a:avLst/>
          </a:prstGeom>
        </p:spPr>
      </p:pic>
      <p:sp>
        <p:nvSpPr>
          <p:cNvPr id="42" name="TextBox 41">
            <a:extLst>
              <a:ext uri="{FF2B5EF4-FFF2-40B4-BE49-F238E27FC236}">
                <a16:creationId xmlns:a16="http://schemas.microsoft.com/office/drawing/2014/main" id="{92041048-9996-FE11-DD2A-DE7FF0FCE5FD}"/>
              </a:ext>
            </a:extLst>
          </p:cNvPr>
          <p:cNvSpPr txBox="1"/>
          <p:nvPr/>
        </p:nvSpPr>
        <p:spPr>
          <a:xfrm>
            <a:off x="8651990" y="1232462"/>
            <a:ext cx="864339" cy="369332"/>
          </a:xfrm>
          <a:prstGeom prst="rect">
            <a:avLst/>
          </a:prstGeom>
          <a:noFill/>
        </p:spPr>
        <p:txBody>
          <a:bodyPr wrap="none" rtlCol="0">
            <a:spAutoFit/>
          </a:bodyPr>
          <a:lstStyle/>
          <a:p>
            <a:r>
              <a:rPr lang="en-CN" dirty="0"/>
              <a:t>C/C++</a:t>
            </a:r>
          </a:p>
        </p:txBody>
      </p:sp>
      <p:sp>
        <p:nvSpPr>
          <p:cNvPr id="43" name="TextBox 42">
            <a:extLst>
              <a:ext uri="{FF2B5EF4-FFF2-40B4-BE49-F238E27FC236}">
                <a16:creationId xmlns:a16="http://schemas.microsoft.com/office/drawing/2014/main" id="{F52D85C9-1068-DB50-4849-B74E85AEDC49}"/>
              </a:ext>
            </a:extLst>
          </p:cNvPr>
          <p:cNvSpPr txBox="1"/>
          <p:nvPr/>
        </p:nvSpPr>
        <p:spPr>
          <a:xfrm>
            <a:off x="4664441" y="1281892"/>
            <a:ext cx="607859" cy="369332"/>
          </a:xfrm>
          <a:prstGeom prst="rect">
            <a:avLst/>
          </a:prstGeom>
          <a:noFill/>
        </p:spPr>
        <p:txBody>
          <a:bodyPr wrap="none" rtlCol="0">
            <a:spAutoFit/>
          </a:bodyPr>
          <a:lstStyle/>
          <a:p>
            <a:r>
              <a:rPr lang="en-CN" dirty="0"/>
              <a:t>Julia</a:t>
            </a:r>
          </a:p>
        </p:txBody>
      </p:sp>
      <p:pic>
        <p:nvPicPr>
          <p:cNvPr id="44" name="Picture 43">
            <a:extLst>
              <a:ext uri="{FF2B5EF4-FFF2-40B4-BE49-F238E27FC236}">
                <a16:creationId xmlns:a16="http://schemas.microsoft.com/office/drawing/2014/main" id="{F602D89A-C9A4-E83A-0989-1D493123C916}"/>
              </a:ext>
            </a:extLst>
          </p:cNvPr>
          <p:cNvPicPr>
            <a:picLocks noChangeAspect="1"/>
          </p:cNvPicPr>
          <p:nvPr/>
        </p:nvPicPr>
        <p:blipFill rotWithShape="1">
          <a:blip r:embed="rId6"/>
          <a:srcRect l="2575" t="-1375" r="22959" b="1375"/>
          <a:stretch/>
        </p:blipFill>
        <p:spPr>
          <a:xfrm>
            <a:off x="544772" y="3993166"/>
            <a:ext cx="3026235" cy="2209800"/>
          </a:xfrm>
          <a:prstGeom prst="rect">
            <a:avLst/>
          </a:prstGeom>
        </p:spPr>
      </p:pic>
      <p:sp>
        <p:nvSpPr>
          <p:cNvPr id="45" name="TextBox 44">
            <a:extLst>
              <a:ext uri="{FF2B5EF4-FFF2-40B4-BE49-F238E27FC236}">
                <a16:creationId xmlns:a16="http://schemas.microsoft.com/office/drawing/2014/main" id="{AA49EB09-E257-E17C-9A33-7A1E1496D7C0}"/>
              </a:ext>
            </a:extLst>
          </p:cNvPr>
          <p:cNvSpPr txBox="1"/>
          <p:nvPr/>
        </p:nvSpPr>
        <p:spPr>
          <a:xfrm>
            <a:off x="1330948" y="3574702"/>
            <a:ext cx="1035861" cy="369332"/>
          </a:xfrm>
          <a:prstGeom prst="rect">
            <a:avLst/>
          </a:prstGeom>
          <a:noFill/>
        </p:spPr>
        <p:txBody>
          <a:bodyPr wrap="none" rtlCol="0">
            <a:spAutoFit/>
          </a:bodyPr>
          <a:lstStyle/>
          <a:p>
            <a:r>
              <a:rPr lang="en-CN" dirty="0"/>
              <a:t>MATLAB</a:t>
            </a:r>
          </a:p>
        </p:txBody>
      </p:sp>
      <p:graphicFrame>
        <p:nvGraphicFramePr>
          <p:cNvPr id="48" name="Table 48">
            <a:extLst>
              <a:ext uri="{FF2B5EF4-FFF2-40B4-BE49-F238E27FC236}">
                <a16:creationId xmlns:a16="http://schemas.microsoft.com/office/drawing/2014/main" id="{19092918-CCF8-BA10-1BC6-26DED6928C0F}"/>
              </a:ext>
            </a:extLst>
          </p:cNvPr>
          <p:cNvGraphicFramePr>
            <a:graphicFrameLocks noGrp="1"/>
          </p:cNvGraphicFramePr>
          <p:nvPr>
            <p:extLst>
              <p:ext uri="{D42A27DB-BD31-4B8C-83A1-F6EECF244321}">
                <p14:modId xmlns:p14="http://schemas.microsoft.com/office/powerpoint/2010/main" val="3983496720"/>
              </p:ext>
            </p:extLst>
          </p:nvPr>
        </p:nvGraphicFramePr>
        <p:xfrm>
          <a:off x="3782875" y="4092748"/>
          <a:ext cx="7232257" cy="1483360"/>
        </p:xfrm>
        <a:graphic>
          <a:graphicData uri="http://schemas.openxmlformats.org/drawingml/2006/table">
            <a:tbl>
              <a:tblPr firstRow="1" bandRow="1">
                <a:tableStyleId>{5C22544A-7EE6-4342-B048-85BDC9FD1C3A}</a:tableStyleId>
              </a:tblPr>
              <a:tblGrid>
                <a:gridCol w="2087148">
                  <a:extLst>
                    <a:ext uri="{9D8B030D-6E8A-4147-A177-3AD203B41FA5}">
                      <a16:colId xmlns:a16="http://schemas.microsoft.com/office/drawing/2014/main" val="2156623064"/>
                    </a:ext>
                  </a:extLst>
                </a:gridCol>
                <a:gridCol w="2226484">
                  <a:extLst>
                    <a:ext uri="{9D8B030D-6E8A-4147-A177-3AD203B41FA5}">
                      <a16:colId xmlns:a16="http://schemas.microsoft.com/office/drawing/2014/main" val="3074902309"/>
                    </a:ext>
                  </a:extLst>
                </a:gridCol>
                <a:gridCol w="1484323">
                  <a:extLst>
                    <a:ext uri="{9D8B030D-6E8A-4147-A177-3AD203B41FA5}">
                      <a16:colId xmlns:a16="http://schemas.microsoft.com/office/drawing/2014/main" val="3389952218"/>
                    </a:ext>
                  </a:extLst>
                </a:gridCol>
                <a:gridCol w="1434302">
                  <a:extLst>
                    <a:ext uri="{9D8B030D-6E8A-4147-A177-3AD203B41FA5}">
                      <a16:colId xmlns:a16="http://schemas.microsoft.com/office/drawing/2014/main" val="1477671430"/>
                    </a:ext>
                  </a:extLst>
                </a:gridCol>
              </a:tblGrid>
              <a:tr h="370840">
                <a:tc>
                  <a:txBody>
                    <a:bodyPr/>
                    <a:lstStyle/>
                    <a:p>
                      <a:r>
                        <a:rPr lang="en-CN" dirty="0"/>
                        <a:t>语言</a:t>
                      </a:r>
                    </a:p>
                  </a:txBody>
                  <a:tcPr/>
                </a:tc>
                <a:tc>
                  <a:txBody>
                    <a:bodyPr/>
                    <a:lstStyle/>
                    <a:p>
                      <a:r>
                        <a:rPr lang="en-CN" dirty="0"/>
                        <a:t>类型</a:t>
                      </a:r>
                    </a:p>
                  </a:txBody>
                  <a:tcPr/>
                </a:tc>
                <a:tc>
                  <a:txBody>
                    <a:bodyPr/>
                    <a:lstStyle/>
                    <a:p>
                      <a:r>
                        <a:rPr lang="en-CN" dirty="0"/>
                        <a:t>泛型支持</a:t>
                      </a:r>
                    </a:p>
                  </a:txBody>
                  <a:tcPr/>
                </a:tc>
                <a:tc>
                  <a:txBody>
                    <a:bodyPr/>
                    <a:lstStyle/>
                    <a:p>
                      <a:r>
                        <a:rPr lang="en-CN" dirty="0"/>
                        <a:t>性能</a:t>
                      </a:r>
                    </a:p>
                  </a:txBody>
                  <a:tcPr/>
                </a:tc>
                <a:extLst>
                  <a:ext uri="{0D108BD9-81ED-4DB2-BD59-A6C34878D82A}">
                    <a16:rowId xmlns:a16="http://schemas.microsoft.com/office/drawing/2014/main" val="3799925460"/>
                  </a:ext>
                </a:extLst>
              </a:tr>
              <a:tr h="370840">
                <a:tc>
                  <a:txBody>
                    <a:bodyPr/>
                    <a:lstStyle/>
                    <a:p>
                      <a:r>
                        <a:rPr lang="en-CN" dirty="0"/>
                        <a:t>C/C++</a:t>
                      </a:r>
                    </a:p>
                  </a:txBody>
                  <a:tcPr/>
                </a:tc>
                <a:tc>
                  <a:txBody>
                    <a:bodyPr/>
                    <a:lstStyle/>
                    <a:p>
                      <a:r>
                        <a:rPr lang="en-CN" dirty="0"/>
                        <a:t>静态编译型语言</a:t>
                      </a:r>
                    </a:p>
                  </a:txBody>
                  <a:tcPr/>
                </a:tc>
                <a:tc>
                  <a:txBody>
                    <a:bodyPr/>
                    <a:lstStyle/>
                    <a:p>
                      <a:r>
                        <a:rPr lang="en-CN" dirty="0"/>
                        <a:t>差</a:t>
                      </a:r>
                    </a:p>
                  </a:txBody>
                  <a:tcPr/>
                </a:tc>
                <a:tc>
                  <a:txBody>
                    <a:bodyPr/>
                    <a:lstStyle/>
                    <a:p>
                      <a:r>
                        <a:rPr lang="en-CN" dirty="0"/>
                        <a:t>优</a:t>
                      </a:r>
                    </a:p>
                  </a:txBody>
                  <a:tcPr/>
                </a:tc>
                <a:extLst>
                  <a:ext uri="{0D108BD9-81ED-4DB2-BD59-A6C34878D82A}">
                    <a16:rowId xmlns:a16="http://schemas.microsoft.com/office/drawing/2014/main" val="1160690999"/>
                  </a:ext>
                </a:extLst>
              </a:tr>
              <a:tr h="370840">
                <a:tc>
                  <a:txBody>
                    <a:bodyPr/>
                    <a:lstStyle/>
                    <a:p>
                      <a:r>
                        <a:rPr lang="en-CN" dirty="0"/>
                        <a:t>Python</a:t>
                      </a:r>
                      <a:r>
                        <a:rPr lang="en-US" altLang="zh-CN" dirty="0"/>
                        <a:t>/MATLAB</a:t>
                      </a:r>
                      <a:endParaRPr lang="en-CN" dirty="0"/>
                    </a:p>
                  </a:txBody>
                  <a:tcPr/>
                </a:tc>
                <a:tc>
                  <a:txBody>
                    <a:bodyPr/>
                    <a:lstStyle/>
                    <a:p>
                      <a:r>
                        <a:rPr lang="en-CN" dirty="0"/>
                        <a:t>动态解释型语言</a:t>
                      </a:r>
                    </a:p>
                  </a:txBody>
                  <a:tcPr/>
                </a:tc>
                <a:tc>
                  <a:txBody>
                    <a:bodyPr/>
                    <a:lstStyle/>
                    <a:p>
                      <a:r>
                        <a:rPr lang="en-CN" dirty="0"/>
                        <a:t>优</a:t>
                      </a:r>
                    </a:p>
                  </a:txBody>
                  <a:tcPr/>
                </a:tc>
                <a:tc>
                  <a:txBody>
                    <a:bodyPr/>
                    <a:lstStyle/>
                    <a:p>
                      <a:r>
                        <a:rPr lang="en-CN" dirty="0"/>
                        <a:t>差</a:t>
                      </a:r>
                    </a:p>
                  </a:txBody>
                  <a:tcPr/>
                </a:tc>
                <a:extLst>
                  <a:ext uri="{0D108BD9-81ED-4DB2-BD59-A6C34878D82A}">
                    <a16:rowId xmlns:a16="http://schemas.microsoft.com/office/drawing/2014/main" val="4218563549"/>
                  </a:ext>
                </a:extLst>
              </a:tr>
              <a:tr h="370840">
                <a:tc>
                  <a:txBody>
                    <a:bodyPr/>
                    <a:lstStyle/>
                    <a:p>
                      <a:r>
                        <a:rPr lang="en-CN" dirty="0"/>
                        <a:t>Julia</a:t>
                      </a:r>
                    </a:p>
                  </a:txBody>
                  <a:tcPr/>
                </a:tc>
                <a:tc>
                  <a:txBody>
                    <a:bodyPr/>
                    <a:lstStyle/>
                    <a:p>
                      <a:r>
                        <a:rPr lang="en-CN" dirty="0"/>
                        <a:t>动态编译型语言</a:t>
                      </a:r>
                    </a:p>
                  </a:txBody>
                  <a:tcPr/>
                </a:tc>
                <a:tc>
                  <a:txBody>
                    <a:bodyPr/>
                    <a:lstStyle/>
                    <a:p>
                      <a:r>
                        <a:rPr lang="en-CN" dirty="0"/>
                        <a:t>优</a:t>
                      </a:r>
                    </a:p>
                  </a:txBody>
                  <a:tcPr/>
                </a:tc>
                <a:tc>
                  <a:txBody>
                    <a:bodyPr/>
                    <a:lstStyle/>
                    <a:p>
                      <a:r>
                        <a:rPr lang="en-CN" dirty="0"/>
                        <a:t>优</a:t>
                      </a:r>
                    </a:p>
                  </a:txBody>
                  <a:tcPr/>
                </a:tc>
                <a:extLst>
                  <a:ext uri="{0D108BD9-81ED-4DB2-BD59-A6C34878D82A}">
                    <a16:rowId xmlns:a16="http://schemas.microsoft.com/office/drawing/2014/main" val="1194748009"/>
                  </a:ext>
                </a:extLst>
              </a:tr>
            </a:tbl>
          </a:graphicData>
        </a:graphic>
      </p:graphicFrame>
      <p:sp>
        <p:nvSpPr>
          <p:cNvPr id="49" name="TextBox 48">
            <a:extLst>
              <a:ext uri="{FF2B5EF4-FFF2-40B4-BE49-F238E27FC236}">
                <a16:creationId xmlns:a16="http://schemas.microsoft.com/office/drawing/2014/main" id="{A2599DE5-0172-B970-A4CF-8E43ED60A4E2}"/>
              </a:ext>
            </a:extLst>
          </p:cNvPr>
          <p:cNvSpPr txBox="1"/>
          <p:nvPr/>
        </p:nvSpPr>
        <p:spPr>
          <a:xfrm>
            <a:off x="5206482" y="5794310"/>
            <a:ext cx="4594528" cy="369332"/>
          </a:xfrm>
          <a:prstGeom prst="rect">
            <a:avLst/>
          </a:prstGeom>
          <a:solidFill>
            <a:schemeClr val="accent4"/>
          </a:solidFill>
        </p:spPr>
        <p:txBody>
          <a:bodyPr wrap="none" rtlCol="0">
            <a:spAutoFit/>
          </a:bodyPr>
          <a:lstStyle/>
          <a:p>
            <a:r>
              <a:rPr lang="en-CN" dirty="0"/>
              <a:t>问</a:t>
            </a:r>
            <a:r>
              <a:rPr lang="zh-CN" altLang="en-US" dirty="0"/>
              <a:t>：</a:t>
            </a:r>
            <a:r>
              <a:rPr lang="en-CN" dirty="0"/>
              <a:t>Julia 如何在泛型的基础上做到高性能</a:t>
            </a:r>
            <a:r>
              <a:rPr lang="zh-CN" altLang="en-US" dirty="0"/>
              <a:t>？</a:t>
            </a:r>
            <a:endParaRPr lang="en-CN" dirty="0"/>
          </a:p>
        </p:txBody>
      </p:sp>
    </p:spTree>
    <p:extLst>
      <p:ext uri="{BB962C8B-B14F-4D97-AF65-F5344CB8AC3E}">
        <p14:creationId xmlns:p14="http://schemas.microsoft.com/office/powerpoint/2010/main" val="372468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6182</TotalTime>
  <Words>3283</Words>
  <Application>Microsoft Office PowerPoint</Application>
  <PresentationFormat>宽屏</PresentationFormat>
  <Paragraphs>515</Paragraphs>
  <Slides>60</Slides>
  <Notes>57</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60</vt:i4>
      </vt:variant>
    </vt:vector>
  </HeadingPairs>
  <TitlesOfParts>
    <vt:vector size="73" baseType="lpstr">
      <vt:lpstr>Helvetica Neue</vt:lpstr>
      <vt:lpstr>Microsoft YaHei UI</vt:lpstr>
      <vt:lpstr>等线</vt:lpstr>
      <vt:lpstr>等线 Light</vt:lpstr>
      <vt:lpstr>微软雅黑</vt:lpstr>
      <vt:lpstr>Aptos Mono</vt:lpstr>
      <vt:lpstr>Arial</vt:lpstr>
      <vt:lpstr>Arial Bold</vt:lpstr>
      <vt:lpstr>Calibri</vt:lpstr>
      <vt:lpstr>Century Schoolbook</vt:lpstr>
      <vt:lpstr>Consolas</vt:lpstr>
      <vt:lpstr>Open Sans</vt:lpstr>
      <vt:lpstr>Office 主题​​</vt:lpstr>
      <vt:lpstr>PowerPoint 演示文稿</vt:lpstr>
      <vt:lpstr>目录</vt:lpstr>
      <vt:lpstr>PowerPoint 演示文稿</vt:lpstr>
      <vt:lpstr>1.1 导引：Julia 是一门高性能语言</vt:lpstr>
      <vt:lpstr>1.1 导引：Julia 是一门高性能语言</vt:lpstr>
      <vt:lpstr>1.1 导引：主观经验对比</vt:lpstr>
      <vt:lpstr>1.2 导引：小结</vt:lpstr>
      <vt:lpstr>PowerPoint 演示文稿</vt:lpstr>
      <vt:lpstr>2.1 类型稳定：从 max 函数开始</vt:lpstr>
      <vt:lpstr>2.1 类型稳定：从 max 函数开始</vt:lpstr>
      <vt:lpstr>2.1 类型稳定：从 max 函数开始</vt:lpstr>
      <vt:lpstr>2.1 类型稳定：从 max 函数开始</vt:lpstr>
      <vt:lpstr>2.1 类型稳定：从 max 函数开始</vt:lpstr>
      <vt:lpstr>2.2 类型稳定: 定义</vt:lpstr>
      <vt:lpstr>2.2 类型稳定: 定义</vt:lpstr>
      <vt:lpstr>2.3 类型稳定: 案例</vt:lpstr>
      <vt:lpstr>2.3 类型稳定: 案例</vt:lpstr>
      <vt:lpstr>2.3 类型稳定: 案例</vt:lpstr>
      <vt:lpstr>2.3 类型稳定: 案例</vt:lpstr>
      <vt:lpstr>2.3 类型稳定: 案例</vt:lpstr>
      <vt:lpstr>2.3 类型稳定: 案例</vt:lpstr>
      <vt:lpstr>2.3 类型稳定: 案例</vt:lpstr>
      <vt:lpstr>2.4 类型稳定: 小结</vt:lpstr>
      <vt:lpstr>PowerPoint 演示文稿</vt:lpstr>
      <vt:lpstr>3.1 数值类型：具体数值类型 vs 抽象数据类型</vt:lpstr>
      <vt:lpstr>3.1 数值类型：具体数值类型 vs 抽象数据类型</vt:lpstr>
      <vt:lpstr>3.1 数值类型：具体数值类型 vs 抽象数据类型</vt:lpstr>
      <vt:lpstr>3.1 数值类型：具体数值类型 vs 抽象数据类型</vt:lpstr>
      <vt:lpstr>3.1 数值类型：具体数值类型 vs 抽象数据类型</vt:lpstr>
      <vt:lpstr>3.2 数值类型：可变结构体 vs 不可变结构体</vt:lpstr>
      <vt:lpstr>3.2 数值类型：可变结构体 vs 不可变结构体</vt:lpstr>
      <vt:lpstr>3.2 数值类型：可变结构体 vs 不可变结构体</vt:lpstr>
      <vt:lpstr>3.2 数值类型：可变结构体 vs 不可变结构体</vt:lpstr>
      <vt:lpstr>3.2 数值类型：可变结构体 vs 不可变结构体</vt:lpstr>
      <vt:lpstr>3.3 数值类型：小结</vt:lpstr>
      <vt:lpstr>PowerPoint 演示文稿</vt:lpstr>
      <vt:lpstr>4.1 多重派发: 函数与方法</vt:lpstr>
      <vt:lpstr>4.2 多重派发: 类型</vt:lpstr>
      <vt:lpstr>4.3 多重派发: 特化</vt:lpstr>
      <vt:lpstr>4.3 多重派发: 特化</vt:lpstr>
      <vt:lpstr>4.4 多重派发: 小结</vt:lpstr>
      <vt:lpstr>PowerPoint 演示文稿</vt:lpstr>
      <vt:lpstr>5.1 内存优化：导引</vt:lpstr>
      <vt:lpstr>5.1 内存优化：导引</vt:lpstr>
      <vt:lpstr>5.1 内存优化：导引</vt:lpstr>
      <vt:lpstr>5.1 内存优化：导引</vt:lpstr>
      <vt:lpstr>5.1 内存优化：导引</vt:lpstr>
      <vt:lpstr>5.1 内存优化：导引</vt:lpstr>
      <vt:lpstr>5.1 内存优化：导引</vt:lpstr>
      <vt:lpstr>5.1 内存优化：导引</vt:lpstr>
      <vt:lpstr>5.2 内存优化：copy vs view</vt:lpstr>
      <vt:lpstr>5.2 内存优化：copy vs view</vt:lpstr>
      <vt:lpstr>5.2 内存优化：copy vs view</vt:lpstr>
      <vt:lpstr>5.3 内存优化：避免中间结果的矩阵创建</vt:lpstr>
      <vt:lpstr>5.4 内存优化：广播</vt:lpstr>
      <vt:lpstr>5.4 内存优化：广播</vt:lpstr>
      <vt:lpstr>5.4 内存优化：广播</vt:lpstr>
      <vt:lpstr>5.5 内存优化：综合案例</vt:lpstr>
      <vt:lpstr>5.5 内存优化：小结</vt:lpstr>
      <vt:lpstr>帮助与反馈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 Jerrfey</dc:creator>
  <cp:lastModifiedBy>黛西 王</cp:lastModifiedBy>
  <cp:revision>916</cp:revision>
  <dcterms:created xsi:type="dcterms:W3CDTF">2022-07-28T03:39:55Z</dcterms:created>
  <dcterms:modified xsi:type="dcterms:W3CDTF">2023-09-11T03:10:33Z</dcterms:modified>
</cp:coreProperties>
</file>